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49"/>
  </p:notesMasterIdLst>
  <p:sldIdLst>
    <p:sldId id="256" r:id="rId2"/>
    <p:sldId id="257" r:id="rId3"/>
    <p:sldId id="336" r:id="rId4"/>
    <p:sldId id="258" r:id="rId5"/>
    <p:sldId id="337" r:id="rId6"/>
    <p:sldId id="338" r:id="rId7"/>
    <p:sldId id="339" r:id="rId8"/>
    <p:sldId id="340" r:id="rId9"/>
    <p:sldId id="341" r:id="rId10"/>
    <p:sldId id="342" r:id="rId11"/>
    <p:sldId id="343" r:id="rId12"/>
    <p:sldId id="344" r:id="rId13"/>
    <p:sldId id="345" r:id="rId14"/>
    <p:sldId id="346" r:id="rId15"/>
    <p:sldId id="347" r:id="rId16"/>
    <p:sldId id="348" r:id="rId17"/>
    <p:sldId id="349" r:id="rId18"/>
    <p:sldId id="350" r:id="rId19"/>
    <p:sldId id="351" r:id="rId20"/>
    <p:sldId id="352" r:id="rId21"/>
    <p:sldId id="353" r:id="rId22"/>
    <p:sldId id="354" r:id="rId23"/>
    <p:sldId id="355" r:id="rId24"/>
    <p:sldId id="356" r:id="rId25"/>
    <p:sldId id="357" r:id="rId26"/>
    <p:sldId id="358" r:id="rId27"/>
    <p:sldId id="359" r:id="rId28"/>
    <p:sldId id="360" r:id="rId29"/>
    <p:sldId id="361" r:id="rId30"/>
    <p:sldId id="362" r:id="rId31"/>
    <p:sldId id="363" r:id="rId32"/>
    <p:sldId id="364" r:id="rId33"/>
    <p:sldId id="365" r:id="rId34"/>
    <p:sldId id="366" r:id="rId35"/>
    <p:sldId id="367" r:id="rId36"/>
    <p:sldId id="368" r:id="rId37"/>
    <p:sldId id="369" r:id="rId38"/>
    <p:sldId id="370" r:id="rId39"/>
    <p:sldId id="371" r:id="rId40"/>
    <p:sldId id="372" r:id="rId41"/>
    <p:sldId id="373" r:id="rId42"/>
    <p:sldId id="374" r:id="rId43"/>
    <p:sldId id="375" r:id="rId44"/>
    <p:sldId id="376" r:id="rId45"/>
    <p:sldId id="377" r:id="rId46"/>
    <p:sldId id="378" r:id="rId47"/>
    <p:sldId id="379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5EB6498-AAA0-4BFC-A0D0-A74700F3BF5C}">
          <p14:sldIdLst>
            <p14:sldId id="256"/>
            <p14:sldId id="257"/>
            <p14:sldId id="336"/>
            <p14:sldId id="258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9028"/>
    <a:srgbClr val="C9DB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4" autoAdjust="0"/>
    <p:restoredTop sz="94660"/>
  </p:normalViewPr>
  <p:slideViewPr>
    <p:cSldViewPr>
      <p:cViewPr varScale="1">
        <p:scale>
          <a:sx n="50" d="100"/>
          <a:sy n="50" d="100"/>
        </p:scale>
        <p:origin x="-108" y="-3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881C5-C40C-46AE-B142-F7F3F0A1C896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20EA4C-8658-4D81-AD92-31C475AEC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48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20EA4C-8658-4D81-AD92-31C475AEC3D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99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20EA4C-8658-4D81-AD92-31C475AEC3D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99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051F961C-2C06-44AD-B09C-3FDB0903E3DD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EFB2BCCD-6619-45DE-89CC-970699AFEFF9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F961C-2C06-44AD-B09C-3FDB0903E3DD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BCCD-6619-45DE-89CC-970699AFEF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F961C-2C06-44AD-B09C-3FDB0903E3DD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BCCD-6619-45DE-89CC-970699AFEFF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F961C-2C06-44AD-B09C-3FDB0903E3DD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BCCD-6619-45DE-89CC-970699AFEFF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051F961C-2C06-44AD-B09C-3FDB0903E3DD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EFB2BCCD-6619-45DE-89CC-970699AFEFF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F961C-2C06-44AD-B09C-3FDB0903E3DD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BCCD-6619-45DE-89CC-970699AFEFF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2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F961C-2C06-44AD-B09C-3FDB0903E3DD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BCCD-6619-45DE-89CC-970699AFEFF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F961C-2C06-44AD-B09C-3FDB0903E3DD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BCCD-6619-45DE-89CC-970699AFEFF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F961C-2C06-44AD-B09C-3FDB0903E3DD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BCCD-6619-45DE-89CC-970699AFEFF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F961C-2C06-44AD-B09C-3FDB0903E3DD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BCCD-6619-45DE-89CC-970699AFEFF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F961C-2C06-44AD-B09C-3FDB0903E3DD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BCCD-6619-45DE-89CC-970699AFEFF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051F961C-2C06-44AD-B09C-3FDB0903E3DD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EFB2BCCD-6619-45DE-89CC-970699AFEFF9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ANOVA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Analysis Of Variance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4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457201"/>
            <a:ext cx="3702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alibri" pitchFamily="34" charset="0"/>
                <a:cs typeface="Calibri" pitchFamily="34" charset="0"/>
              </a:rPr>
              <a:t>Concept of ANOVA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38200" y="1475125"/>
            <a:ext cx="7967663" cy="4708981"/>
            <a:chOff x="838200" y="1475125"/>
            <a:chExt cx="7967663" cy="4708981"/>
          </a:xfrm>
        </p:grpSpPr>
        <p:sp>
          <p:nvSpPr>
            <p:cNvPr id="5" name="TextBox 4"/>
            <p:cNvSpPr txBox="1"/>
            <p:nvPr/>
          </p:nvSpPr>
          <p:spPr>
            <a:xfrm>
              <a:off x="838200" y="1475125"/>
              <a:ext cx="7543798" cy="4708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000" dirty="0" smtClean="0">
                  <a:latin typeface="Calibri" pitchFamily="34" charset="0"/>
                  <a:cs typeface="Calibri" pitchFamily="34" charset="0"/>
                </a:rPr>
                <a:t>Why are we using ANOVA and why not multiple t-tests like we did in case of single sample and two sample ?</a:t>
              </a:r>
            </a:p>
            <a:p>
              <a:pPr algn="just"/>
              <a:endParaRPr lang="en-US" sz="2000" dirty="0">
                <a:latin typeface="Calibri" pitchFamily="34" charset="0"/>
                <a:cs typeface="Calibri" pitchFamily="34" charset="0"/>
              </a:endParaRPr>
            </a:p>
            <a:p>
              <a:pPr algn="just"/>
              <a:r>
                <a:rPr lang="en-US" sz="2000" dirty="0" smtClean="0">
                  <a:latin typeface="Calibri" pitchFamily="34" charset="0"/>
                  <a:cs typeface="Calibri" pitchFamily="34" charset="0"/>
                </a:rPr>
                <a:t>It is simple because the error rate compounds if we use t-test for all pairs. Let’s see how ?</a:t>
              </a:r>
            </a:p>
            <a:p>
              <a:pPr algn="just"/>
              <a:endParaRPr lang="en-US" sz="2000" dirty="0">
                <a:latin typeface="Calibri" pitchFamily="34" charset="0"/>
                <a:cs typeface="Calibri" pitchFamily="34" charset="0"/>
              </a:endParaRPr>
            </a:p>
            <a:p>
              <a:pPr algn="just"/>
              <a:r>
                <a:rPr lang="en-US" sz="2000" dirty="0" smtClean="0">
                  <a:latin typeface="Calibri" pitchFamily="34" charset="0"/>
                  <a:cs typeface="Calibri" pitchFamily="34" charset="0"/>
                </a:rPr>
                <a:t>We have three samples: </a:t>
              </a:r>
            </a:p>
            <a:p>
              <a:pPr algn="just"/>
              <a:endParaRPr lang="en-US" sz="2000" dirty="0">
                <a:latin typeface="Calibri" pitchFamily="34" charset="0"/>
                <a:cs typeface="Calibri" pitchFamily="34" charset="0"/>
              </a:endParaRPr>
            </a:p>
            <a:p>
              <a:pPr algn="just"/>
              <a:r>
                <a:rPr lang="en-US" sz="2000" dirty="0" smtClean="0">
                  <a:latin typeface="Calibri" pitchFamily="34" charset="0"/>
                  <a:cs typeface="Calibri" pitchFamily="34" charset="0"/>
                </a:rPr>
                <a:t>The Pairs for t-test will be:</a:t>
              </a:r>
            </a:p>
            <a:p>
              <a:pPr algn="just"/>
              <a:endParaRPr lang="en-US" sz="2000" dirty="0">
                <a:latin typeface="Calibri" pitchFamily="34" charset="0"/>
                <a:cs typeface="Calibri" pitchFamily="34" charset="0"/>
              </a:endParaRPr>
            </a:p>
            <a:p>
              <a:pPr algn="just"/>
              <a:r>
                <a:rPr lang="en-US" sz="2000" dirty="0" smtClean="0">
                  <a:latin typeface="Calibri" pitchFamily="34" charset="0"/>
                  <a:cs typeface="Calibri" pitchFamily="34" charset="0"/>
                </a:rPr>
                <a:t>Pairwise Comparison means : </a:t>
              </a:r>
              <a:r>
                <a:rPr lang="en-US" sz="2000" b="1" dirty="0" smtClean="0">
                  <a:latin typeface="Calibri" pitchFamily="34" charset="0"/>
                  <a:cs typeface="Calibri" pitchFamily="34" charset="0"/>
                </a:rPr>
                <a:t>Three t-tests ALL with </a:t>
              </a:r>
              <a:r>
                <a:rPr lang="el-GR" sz="2000" dirty="0" smtClean="0">
                  <a:latin typeface="Calibri" pitchFamily="34" charset="0"/>
                  <a:cs typeface="Calibri" pitchFamily="34" charset="0"/>
                </a:rPr>
                <a:t>α</a:t>
              </a:r>
              <a:r>
                <a:rPr lang="en-US" sz="2000" dirty="0" smtClean="0">
                  <a:latin typeface="Calibri" pitchFamily="34" charset="0"/>
                  <a:cs typeface="Calibri" pitchFamily="34" charset="0"/>
                </a:rPr>
                <a:t> = 0.05 </a:t>
              </a:r>
            </a:p>
            <a:p>
              <a:pPr algn="just"/>
              <a:r>
                <a:rPr lang="en-US" sz="2000" dirty="0" smtClean="0">
                  <a:latin typeface="Calibri" pitchFamily="34" charset="0"/>
                  <a:cs typeface="Calibri" pitchFamily="34" charset="0"/>
                </a:rPr>
                <a:t>Alpha is Type I error rate (at 95% Confidence Interval)</a:t>
              </a:r>
            </a:p>
            <a:p>
              <a:pPr algn="just"/>
              <a:endParaRPr lang="en-US" sz="2000" dirty="0" smtClean="0">
                <a:latin typeface="Calibri" pitchFamily="34" charset="0"/>
                <a:cs typeface="Calibri" pitchFamily="34" charset="0"/>
              </a:endParaRPr>
            </a:p>
            <a:p>
              <a:pPr algn="just"/>
              <a:r>
                <a:rPr lang="en-US" sz="2000" dirty="0" smtClean="0">
                  <a:solidFill>
                    <a:srgbClr val="C00000"/>
                  </a:solidFill>
                  <a:latin typeface="Calibri" pitchFamily="34" charset="0"/>
                  <a:cs typeface="Calibri" pitchFamily="34" charset="0"/>
                </a:rPr>
                <a:t>The error compounds with each test: (0.95)*(0.95)*(0.95) = 0.857</a:t>
              </a:r>
            </a:p>
            <a:p>
              <a:pPr algn="just"/>
              <a:r>
                <a:rPr lang="el-GR" sz="2000" dirty="0" smtClean="0">
                  <a:solidFill>
                    <a:srgbClr val="C00000"/>
                  </a:solidFill>
                  <a:latin typeface="Calibri" pitchFamily="34" charset="0"/>
                  <a:cs typeface="Calibri" pitchFamily="34" charset="0"/>
                </a:rPr>
                <a:t>α</a:t>
              </a:r>
              <a:r>
                <a:rPr lang="en-US" sz="2000" dirty="0" smtClean="0">
                  <a:solidFill>
                    <a:srgbClr val="C00000"/>
                  </a:solidFill>
                  <a:latin typeface="Calibri" pitchFamily="34" charset="0"/>
                  <a:cs typeface="Calibri" pitchFamily="34" charset="0"/>
                </a:rPr>
                <a:t> = 1 – 0.857 = 0.143</a:t>
              </a:r>
            </a:p>
          </p:txBody>
        </p:sp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9629" y="2958028"/>
              <a:ext cx="5082042" cy="8519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7600" y="3958974"/>
              <a:ext cx="3352798" cy="2950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5200" y="3955977"/>
              <a:ext cx="1490663" cy="2599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54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457201"/>
            <a:ext cx="3702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alibri" pitchFamily="34" charset="0"/>
                <a:cs typeface="Calibri" pitchFamily="34" charset="0"/>
              </a:rPr>
              <a:t>Concept of ANOVA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838200" y="1320666"/>
            <a:ext cx="8153400" cy="5003934"/>
            <a:chOff x="838200" y="1320666"/>
            <a:chExt cx="8153400" cy="50039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838200" y="1320666"/>
                  <a:ext cx="7696200" cy="50039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US" sz="2000" dirty="0" smtClean="0">
                      <a:latin typeface="Calibri" pitchFamily="34" charset="0"/>
                      <a:cs typeface="Calibri" pitchFamily="34" charset="0"/>
                    </a:rPr>
                    <a:t>ANOVA is a variability ratio (F Ratio): </a:t>
                  </a:r>
                </a:p>
                <a:p>
                  <a:pPr algn="just"/>
                  <a:endParaRPr lang="en-US" sz="2000" dirty="0" smtClean="0">
                    <a:latin typeface="Calibri" pitchFamily="34" charset="0"/>
                    <a:cs typeface="Calibri" pitchFamily="34" charset="0"/>
                  </a:endParaRPr>
                </a:p>
                <a:p>
                  <a:pPr algn="just"/>
                  <a14:m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/>
                              <a:cs typeface="Calibri" pitchFamily="34" charset="0"/>
                            </a:rPr>
                          </m:ctrlPr>
                        </m:fPr>
                        <m:num>
                          <m:eqArr>
                            <m:eqArrPr>
                              <m:ctrlPr>
                                <a:rPr lang="en-US" sz="2000" b="0" i="1" smtClean="0">
                                  <a:latin typeface="Cambria Math"/>
                                  <a:cs typeface="Calibri" pitchFamily="34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/>
                                  <a:cs typeface="Calibri" pitchFamily="34" charset="0"/>
                                </a:rPr>
                                <m:t>𝑉𝑎𝑟𝑖𝑎𝑏𝑖𝑙𝑖𝑡𝑦</m:t>
                              </m:r>
                              <m:r>
                                <a:rPr lang="en-US" sz="2000" b="0" i="1" smtClean="0">
                                  <a:latin typeface="Cambria Math"/>
                                  <a:cs typeface="Calibri" pitchFamily="34" charset="0"/>
                                </a:rPr>
                                <m:t> 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/>
                                  <a:cs typeface="Calibri" pitchFamily="34" charset="0"/>
                                </a:rPr>
                                <m:t>AMONG</m:t>
                              </m:r>
                              <m:r>
                                <a:rPr lang="en-US" sz="2000" b="0" i="0" smtClean="0">
                                  <a:latin typeface="Cambria Math"/>
                                  <a:cs typeface="Calibri" pitchFamily="34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/>
                                  <a:cs typeface="Calibri" pitchFamily="34" charset="0"/>
                                </a:rPr>
                                <m:t>BETWEEN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  <a:cs typeface="Calibri" pitchFamily="34" charset="0"/>
                                </a:rPr>
                                <m:t>𝑡h𝑒</m:t>
                              </m:r>
                              <m:r>
                                <a:rPr lang="en-US" sz="2000" b="0" i="1" smtClean="0">
                                  <a:latin typeface="Cambria Math"/>
                                  <a:cs typeface="Calibri" pitchFamily="34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/>
                                  <a:cs typeface="Calibri" pitchFamily="34" charset="0"/>
                                </a:rPr>
                                <m:t>𝑚𝑒𝑎𝑛𝑠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  <a:cs typeface="Calibri" pitchFamily="34" charset="0"/>
                                </a:rPr>
                                <m:t> </m:t>
                              </m:r>
                            </m:e>
                          </m:eqArr>
                        </m:num>
                        <m:den>
                          <m:eqArr>
                            <m:eqArrPr>
                              <m:ctrlPr>
                                <a:rPr lang="en-US" sz="2000" b="0" i="1" smtClean="0">
                                  <a:latin typeface="Cambria Math"/>
                                  <a:cs typeface="Calibri" pitchFamily="34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/>
                                  <a:cs typeface="Calibri" pitchFamily="34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  <a:cs typeface="Calibri" pitchFamily="34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  <a:cs typeface="Calibri" pitchFamily="34" charset="0"/>
                                </a:rPr>
                                <m:t>𝑉𝑎𝑟𝑖𝑎𝑏𝑖𝑙𝑖𝑡𝑦</m:t>
                              </m:r>
                              <m:r>
                                <a:rPr lang="en-US" sz="2000" i="1">
                                  <a:latin typeface="Cambria Math"/>
                                  <a:cs typeface="Calibri" pitchFamily="34" charset="0"/>
                                </a:rPr>
                                <m:t> 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/>
                                  <a:cs typeface="Calibri" pitchFamily="34" charset="0"/>
                                </a:rPr>
                                <m:t>AROUND</m:t>
                              </m:r>
                              <m:r>
                                <a:rPr lang="en-US" sz="2000" b="0" i="0" smtClean="0">
                                  <a:latin typeface="Cambria Math"/>
                                  <a:cs typeface="Calibri" pitchFamily="34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/>
                                  <a:cs typeface="Calibri" pitchFamily="34" charset="0"/>
                                </a:rPr>
                                <m:t>WITHIN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  <a:cs typeface="Calibri" pitchFamily="34" charset="0"/>
                                </a:rPr>
                                <m:t>𝑡h𝑒</m:t>
                              </m:r>
                              <m:r>
                                <a:rPr lang="en-US" sz="2000" i="1">
                                  <a:latin typeface="Cambria Math"/>
                                  <a:cs typeface="Calibri" pitchFamily="34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/>
                                  <a:cs typeface="Calibri" pitchFamily="34" charset="0"/>
                                </a:rPr>
                                <m:t>𝑑𝑖𝑠𝑡𝑟𝑖𝑏𝑢𝑡𝑖𝑜𝑛</m:t>
                              </m:r>
                            </m:e>
                          </m:eqArr>
                        </m:den>
                      </m:f>
                    </m:oMath>
                  </a14:m>
                  <a:r>
                    <a:rPr lang="en-US" sz="2000" dirty="0" smtClean="0">
                      <a:latin typeface="Calibri" pitchFamily="34" charset="0"/>
                      <a:cs typeface="Calibri" pitchFamily="34" charset="0"/>
                    </a:rPr>
                    <a:t> 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/>
                              <a:cs typeface="Calibri" pitchFamily="34" charset="0"/>
                            </a:rPr>
                          </m:ctrlPr>
                        </m:fPr>
                        <m:num>
                          <m:eqArr>
                            <m:eqArrPr>
                              <m:ctrlPr>
                                <a:rPr lang="en-US" sz="2000" i="1">
                                  <a:latin typeface="Cambria Math"/>
                                  <a:cs typeface="Calibri" pitchFamily="34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/>
                                  <a:cs typeface="Calibri" pitchFamily="34" charset="0"/>
                                </a:rPr>
                                <m:t>𝑉𝑎𝑟𝑖𝑎𝑛𝑐𝑒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  <a:cs typeface="Calibri" pitchFamily="34" charset="0"/>
                                </a:rPr>
                                <m:t>𝐵𝑒𝑡𝑤𝑒𝑒𝑛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  <a:cs typeface="Calibri" pitchFamily="34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/>
                                  <a:cs typeface="Calibri" pitchFamily="34" charset="0"/>
                                </a:rPr>
                                <m:t> </m:t>
                              </m:r>
                            </m:e>
                          </m:eqArr>
                        </m:num>
                        <m:den>
                          <m:eqArr>
                            <m:eqArrPr>
                              <m:ctrlPr>
                                <a:rPr lang="en-US" sz="2000" b="0" i="1" smtClean="0">
                                  <a:latin typeface="Cambria Math"/>
                                  <a:cs typeface="Calibri" pitchFamily="34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latin typeface="Cambria Math"/>
                                  <a:cs typeface="Calibri" pitchFamily="34" charset="0"/>
                                </a:rPr>
                                <m:t>𝑉𝑎𝑟𝑖𝑎𝑛𝑐𝑒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/>
                                  <a:cs typeface="Calibri" pitchFamily="34" charset="0"/>
                                </a:rPr>
                                <m:t>𝑊𝑖𝑡h𝑖𝑛</m:t>
                              </m:r>
                            </m:e>
                          </m:eqArr>
                        </m:den>
                      </m:f>
                    </m:oMath>
                  </a14:m>
                  <a:r>
                    <a:rPr lang="en-US" sz="2000" dirty="0">
                      <a:latin typeface="Calibri" pitchFamily="34" charset="0"/>
                      <a:cs typeface="Calibri" pitchFamily="34" charset="0"/>
                    </a:rPr>
                    <a:t> </a:t>
                  </a:r>
                  <a:endParaRPr lang="en-US" sz="2000" dirty="0" smtClean="0">
                    <a:latin typeface="Calibri" pitchFamily="34" charset="0"/>
                    <a:cs typeface="Calibri" pitchFamily="34" charset="0"/>
                  </a:endParaRPr>
                </a:p>
                <a:p>
                  <a:pPr algn="just"/>
                  <a:endParaRPr lang="en-US" sz="2000" dirty="0">
                    <a:latin typeface="Calibri" pitchFamily="34" charset="0"/>
                    <a:cs typeface="Calibri" pitchFamily="34" charset="0"/>
                  </a:endParaRPr>
                </a:p>
                <a:p>
                  <a:pPr algn="just"/>
                  <a:endParaRPr lang="en-US" sz="2000" dirty="0" smtClean="0">
                    <a:latin typeface="Calibri" pitchFamily="34" charset="0"/>
                    <a:cs typeface="Calibri" pitchFamily="34" charset="0"/>
                  </a:endParaRPr>
                </a:p>
                <a:p>
                  <a:pPr algn="just"/>
                  <a:endParaRPr lang="en-US" sz="2000" i="1" dirty="0" smtClean="0">
                    <a:latin typeface="Cambria Math"/>
                    <a:cs typeface="Calibri" pitchFamily="34" charset="0"/>
                  </a:endParaRPr>
                </a:p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  <a:cs typeface="Calibri" pitchFamily="34" charset="0"/>
                          </a:rPr>
                          <m:t>𝑇𝑜𝑡𝑎𝑙</m:t>
                        </m:r>
                        <m:r>
                          <a:rPr lang="en-US" b="0" i="1" smtClean="0">
                            <a:latin typeface="Cambria Math"/>
                            <a:cs typeface="Calibri" pitchFamily="34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  <a:cs typeface="Calibri" pitchFamily="34" charset="0"/>
                          </a:rPr>
                          <m:t>𝑉𝑎𝑟𝑖𝑎𝑛𝑐𝑒</m:t>
                        </m:r>
                        <m:r>
                          <a:rPr lang="en-US" i="1" smtClean="0">
                            <a:latin typeface="Cambria Math"/>
                            <a:cs typeface="Calibri" pitchFamily="34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/>
                            <a:cs typeface="Calibri" pitchFamily="34" charset="0"/>
                          </a:rPr>
                          <m:t>𝑉𝑎𝑟𝑖𝑎𝑛𝑐𝑒</m:t>
                        </m:r>
                        <m:r>
                          <a:rPr lang="en-US" b="0" i="1" smtClean="0">
                            <a:latin typeface="Cambria Math"/>
                            <a:cs typeface="Calibri" pitchFamily="34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  <a:cs typeface="Calibri" pitchFamily="34" charset="0"/>
                          </a:rPr>
                          <m:t>𝐵𝑒𝑡𝑤𝑒𝑒𝑛</m:t>
                        </m:r>
                        <m:r>
                          <a:rPr lang="en-US" b="0" i="1" smtClean="0">
                            <a:latin typeface="Cambria Math"/>
                            <a:cs typeface="Calibri" pitchFamily="34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/>
                            <a:cs typeface="Calibri" pitchFamily="34" charset="0"/>
                          </a:rPr>
                          <m:t>𝑉𝑎𝑟𝑖𝑎𝑛𝑐𝑒</m:t>
                        </m:r>
                        <m:r>
                          <a:rPr lang="en-US" b="0" i="1" smtClean="0">
                            <a:latin typeface="Cambria Math"/>
                            <a:cs typeface="Calibri" pitchFamily="34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  <a:cs typeface="Calibri" pitchFamily="34" charset="0"/>
                          </a:rPr>
                          <m:t>𝑊𝑖𝑡h𝑖𝑛</m:t>
                        </m:r>
                      </m:oMath>
                    </m:oMathPara>
                  </a14:m>
                  <a:endParaRPr lang="en-US" dirty="0" smtClean="0">
                    <a:latin typeface="Calibri" pitchFamily="34" charset="0"/>
                    <a:cs typeface="Calibri" pitchFamily="34" charset="0"/>
                  </a:endParaRPr>
                </a:p>
                <a:p>
                  <a:pPr algn="just"/>
                  <a:r>
                    <a:rPr lang="en-US" dirty="0" smtClean="0">
                      <a:latin typeface="Calibri" pitchFamily="34" charset="0"/>
                      <a:cs typeface="Calibri" pitchFamily="34" charset="0"/>
                    </a:rPr>
                    <a:t>Partitioning – Separating total variance into its component parts</a:t>
                  </a:r>
                </a:p>
                <a:p>
                  <a:pPr algn="just"/>
                  <a:endParaRPr lang="en-US" dirty="0">
                    <a:latin typeface="Calibri" pitchFamily="34" charset="0"/>
                    <a:cs typeface="Calibri" pitchFamily="34" charset="0"/>
                  </a:endParaRPr>
                </a:p>
                <a:p>
                  <a:pPr algn="just"/>
                  <a:r>
                    <a:rPr lang="en-US" dirty="0" smtClean="0">
                      <a:latin typeface="Calibri" pitchFamily="34" charset="0"/>
                      <a:cs typeface="Calibri" pitchFamily="34" charset="0"/>
                    </a:rPr>
                    <a:t>If the ‘Variability BETWEEN the means’ is greater,  numerator will be relatively larger Hence ratio will be much greater than 1. </a:t>
                  </a:r>
                </a:p>
                <a:p>
                  <a:pPr algn="just"/>
                  <a:r>
                    <a:rPr lang="en-US" dirty="0" smtClean="0">
                      <a:latin typeface="Calibri" pitchFamily="34" charset="0"/>
                      <a:cs typeface="Calibri" pitchFamily="34" charset="0"/>
                    </a:rPr>
                    <a:t>i.e. It means, the samples most likely do not come from the common population; </a:t>
                  </a:r>
                  <a:r>
                    <a:rPr lang="en-US" b="1" dirty="0" smtClean="0">
                      <a:latin typeface="Calibri" pitchFamily="34" charset="0"/>
                      <a:cs typeface="Calibri" pitchFamily="34" charset="0"/>
                    </a:rPr>
                    <a:t>REJECT NULL HYPOTHESIS.</a:t>
                  </a:r>
                  <a:endParaRPr lang="en-US" b="1" dirty="0">
                    <a:latin typeface="Calibri" pitchFamily="34" charset="0"/>
                    <a:cs typeface="Calibri" pitchFamily="34" charset="0"/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1320666"/>
                  <a:ext cx="7696200" cy="5003934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872" t="-609" r="-1268" b="-9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800" y="1475125"/>
              <a:ext cx="4114800" cy="12987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800" y="2837177"/>
              <a:ext cx="4114800" cy="1143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8" name="Straight Arrow Connector 7"/>
            <p:cNvCxnSpPr>
              <a:endCxn id="7170" idx="1"/>
            </p:cNvCxnSpPr>
            <p:nvPr/>
          </p:nvCxnSpPr>
          <p:spPr>
            <a:xfrm>
              <a:off x="2362200" y="2124501"/>
              <a:ext cx="2514600" cy="0"/>
            </a:xfrm>
            <a:prstGeom prst="straightConnector1">
              <a:avLst/>
            </a:prstGeom>
            <a:ln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endCxn id="7171" idx="1"/>
            </p:cNvCxnSpPr>
            <p:nvPr/>
          </p:nvCxnSpPr>
          <p:spPr>
            <a:xfrm>
              <a:off x="2613372" y="3408677"/>
              <a:ext cx="2263428" cy="0"/>
            </a:xfrm>
            <a:prstGeom prst="straightConnector1">
              <a:avLst/>
            </a:prstGeom>
            <a:ln cmpd="sng"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013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457201"/>
            <a:ext cx="3702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alibri" pitchFamily="34" charset="0"/>
                <a:cs typeface="Calibri" pitchFamily="34" charset="0"/>
              </a:rPr>
              <a:t>Concept of ANOVA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69429" y="1447800"/>
            <a:ext cx="6433257" cy="3733800"/>
            <a:chOff x="969429" y="1447800"/>
            <a:chExt cx="6433257" cy="37338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676400" y="1447800"/>
                  <a:ext cx="5181600" cy="8747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/>
                              <a:cs typeface="Calibri" pitchFamily="34" charset="0"/>
                            </a:rPr>
                          </m:ctrlPr>
                        </m:fPr>
                        <m:num>
                          <m:eqArr>
                            <m:eqArrPr>
                              <m:ctrlPr>
                                <a:rPr lang="en-US" sz="2400" i="1" smtClean="0">
                                  <a:latin typeface="Cambria Math"/>
                                  <a:cs typeface="Calibri" pitchFamily="34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/>
                                  <a:cs typeface="Calibri" pitchFamily="34" charset="0"/>
                                </a:rPr>
                                <m:t>𝑉𝑎𝑟𝑖𝑎𝑛𝑐𝑒</m:t>
                              </m:r>
                              <m:r>
                                <a:rPr lang="en-US" sz="2400" b="0" i="1" smtClean="0">
                                  <a:latin typeface="Cambria Math"/>
                                  <a:cs typeface="Calibri" pitchFamily="34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/>
                                  <a:cs typeface="Calibri" pitchFamily="34" charset="0"/>
                                </a:rPr>
                                <m:t>𝐵𝑒𝑡𝑤𝑒𝑒𝑛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/>
                                  <a:cs typeface="Calibri" pitchFamily="34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/>
                                  <a:cs typeface="Calibri" pitchFamily="34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/>
                                  <a:cs typeface="Calibri" pitchFamily="34" charset="0"/>
                                </a:rPr>
                                <m:t> </m:t>
                              </m:r>
                            </m:e>
                          </m:eqArr>
                        </m:num>
                        <m:den>
                          <m:eqArr>
                            <m:eqArrPr>
                              <m:ctrlPr>
                                <a:rPr lang="en-US" sz="2400" b="0" i="1" smtClean="0">
                                  <a:latin typeface="Cambria Math"/>
                                  <a:cs typeface="Calibri" pitchFamily="34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/>
                                  <a:cs typeface="Calibri" pitchFamily="34" charset="0"/>
                                </a:rPr>
                                <m:t>𝑉𝑎𝑟𝑖𝑎𝑛𝑐𝑒</m:t>
                              </m:r>
                              <m:r>
                                <a:rPr lang="en-US" sz="2400" b="0" i="1" smtClean="0">
                                  <a:latin typeface="Cambria Math"/>
                                  <a:cs typeface="Calibri" pitchFamily="34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/>
                                  <a:cs typeface="Calibri" pitchFamily="34" charset="0"/>
                                </a:rPr>
                                <m:t>𝑊𝑖𝑡h𝑖𝑛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/>
                                  <a:cs typeface="Calibri" pitchFamily="34" charset="0"/>
                                </a:rPr>
                                <m:t> </m:t>
                              </m:r>
                            </m:e>
                          </m:eqArr>
                        </m:den>
                      </m:f>
                    </m:oMath>
                  </a14:m>
                  <a:r>
                    <a:rPr lang="en-US" sz="2400" dirty="0">
                      <a:latin typeface="Calibri" pitchFamily="34" charset="0"/>
                      <a:cs typeface="Calibri" pitchFamily="34" charset="0"/>
                    </a:rPr>
                    <a:t> </a:t>
                  </a:r>
                  <a:r>
                    <a:rPr lang="en-US" sz="2400" dirty="0" smtClean="0">
                      <a:latin typeface="Calibri" pitchFamily="34" charset="0"/>
                      <a:cs typeface="Calibri" pitchFamily="34" charset="0"/>
                    </a:rPr>
                    <a:t> = 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/>
                              <a:cs typeface="Calibri" pitchFamily="34" charset="0"/>
                            </a:rPr>
                          </m:ctrlPr>
                        </m:fPr>
                        <m:num>
                          <m:eqArr>
                            <m:eqArrPr>
                              <m:ctrlPr>
                                <a:rPr lang="en-US" sz="2400" i="1">
                                  <a:latin typeface="Cambria Math"/>
                                  <a:cs typeface="Calibri" pitchFamily="34" charset="0"/>
                                </a:rPr>
                              </m:ctrlPr>
                            </m:eqArrPr>
                            <m:e>
                              <m:r>
                                <a:rPr lang="en-US" sz="2400" i="1">
                                  <a:latin typeface="Cambria Math"/>
                                  <a:cs typeface="Calibri" pitchFamily="34" charset="0"/>
                                </a:rPr>
                                <m:t>𝑉𝑎𝑟𝑖𝑎𝑛𝑐𝑒</m:t>
                              </m:r>
                              <m:r>
                                <a:rPr lang="en-US" sz="2400" i="1">
                                  <a:latin typeface="Cambria Math"/>
                                  <a:cs typeface="Calibri" pitchFamily="34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/>
                                  <a:cs typeface="Calibri" pitchFamily="34" charset="0"/>
                                </a:rPr>
                                <m:t>𝐴𝑚𝑜𝑛𝑔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/>
                                  <a:cs typeface="Calibri" pitchFamily="34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/>
                                  <a:cs typeface="Calibri" pitchFamily="34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/>
                                  <a:cs typeface="Calibri" pitchFamily="34" charset="0"/>
                                </a:rPr>
                                <m:t> </m:t>
                              </m:r>
                            </m:e>
                          </m:eqArr>
                        </m:num>
                        <m:den>
                          <m:eqArr>
                            <m:eqArrPr>
                              <m:ctrlPr>
                                <a:rPr lang="en-US" sz="2400" i="1">
                                  <a:latin typeface="Cambria Math"/>
                                  <a:cs typeface="Calibri" pitchFamily="34" charset="0"/>
                                </a:rPr>
                              </m:ctrlPr>
                            </m:eqArrPr>
                            <m:e>
                              <m:r>
                                <a:rPr lang="en-US" sz="2400" i="1">
                                  <a:latin typeface="Cambria Math"/>
                                  <a:cs typeface="Calibri" pitchFamily="34" charset="0"/>
                                </a:rPr>
                                <m:t>𝑉𝑎𝑟𝑖𝑎𝑛𝑐𝑒</m:t>
                              </m:r>
                              <m:r>
                                <a:rPr lang="en-US" sz="2400" i="1">
                                  <a:latin typeface="Cambria Math"/>
                                  <a:cs typeface="Calibri" pitchFamily="34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/>
                                  <a:cs typeface="Calibri" pitchFamily="34" charset="0"/>
                                </a:rPr>
                                <m:t>𝐴𝑟𝑜𝑢𝑛𝑑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/>
                                  <a:cs typeface="Calibri" pitchFamily="34" charset="0"/>
                                </a:rPr>
                                <m:t> </m:t>
                              </m:r>
                            </m:e>
                          </m:eqArr>
                        </m:den>
                      </m:f>
                    </m:oMath>
                  </a14:m>
                  <a:r>
                    <a:rPr lang="en-US" sz="2400" dirty="0">
                      <a:latin typeface="Calibri" pitchFamily="34" charset="0"/>
                      <a:cs typeface="Calibri" pitchFamily="34" charset="0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6400" y="1447800"/>
                  <a:ext cx="5181600" cy="874727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69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969429" y="2596277"/>
                  <a:ext cx="3287886" cy="22187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/>
                                <a:cs typeface="Calibri" pitchFamily="34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  <a:cs typeface="Calibri" pitchFamily="34" charset="0"/>
                              </a:rPr>
                              <m:t>𝐿𝐴𝑅𝐺𝐸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  <a:cs typeface="Calibri" pitchFamily="34" charset="0"/>
                              </a:rPr>
                              <m:t>𝑠𝑚𝑎𝑙𝑙</m:t>
                            </m:r>
                          </m:den>
                        </m:f>
                        <m:r>
                          <a:rPr lang="en-US" i="1">
                            <a:latin typeface="Cambria Math"/>
                            <a:cs typeface="Calibri" pitchFamily="34" charset="0"/>
                          </a:rPr>
                          <m:t>=</m:t>
                        </m:r>
                        <m:r>
                          <a:rPr lang="en-US" i="1">
                            <a:latin typeface="Cambria Math"/>
                            <a:cs typeface="Calibri" pitchFamily="34" charset="0"/>
                          </a:rPr>
                          <m:t>𝑅𝑒𝑗𝑒𝑐𝑡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/>
                            <a:cs typeface="Calibri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i="1" dirty="0">
                            <a:latin typeface="Calibri" pitchFamily="34" charset="0"/>
                            <a:cs typeface="Calibri" pitchFamily="34" charset="0"/>
                          </a:rPr>
                          <m:t>H</m:t>
                        </m:r>
                        <m:r>
                          <m:rPr>
                            <m:nor/>
                          </m:rPr>
                          <a:rPr lang="en-US" i="1" baseline="-25000" dirty="0">
                            <a:latin typeface="Calibri" pitchFamily="34" charset="0"/>
                            <a:cs typeface="Calibri" pitchFamily="34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latin typeface="Calibri" pitchFamily="34" charset="0"/>
                    <a:cs typeface="Calibri" pitchFamily="34" charset="0"/>
                  </a:endParaRPr>
                </a:p>
                <a:p>
                  <a:pPr algn="just"/>
                  <a:endParaRPr lang="en-US" i="1" dirty="0">
                    <a:latin typeface="Cambria Math"/>
                    <a:cs typeface="Calibri" pitchFamily="34" charset="0"/>
                  </a:endParaRPr>
                </a:p>
                <a:p>
                  <a:pPr algn="ju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>
                                <a:latin typeface="Cambria Math"/>
                                <a:cs typeface="Calibri" pitchFamily="34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  <a:cs typeface="Calibri" pitchFamily="34" charset="0"/>
                              </a:rPr>
                              <m:t>𝑠𝑖𝑚𝑖𝑙𝑎𝑟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  <a:cs typeface="Calibri" pitchFamily="34" charset="0"/>
                              </a:rPr>
                              <m:t>𝑠𝑖𝑚𝑖𝑙𝑎𝑟</m:t>
                            </m:r>
                          </m:den>
                        </m:f>
                        <m:r>
                          <a:rPr lang="en-US" b="0" i="1" smtClean="0">
                            <a:latin typeface="Cambria Math"/>
                            <a:cs typeface="Calibri" pitchFamily="34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/>
                            <a:cs typeface="Calibri" pitchFamily="34" charset="0"/>
                          </a:rPr>
                          <m:t>𝐹𝑎𝑖𝑙</m:t>
                        </m:r>
                        <m:r>
                          <a:rPr lang="en-US" b="0" i="1" smtClean="0">
                            <a:latin typeface="Cambria Math"/>
                            <a:cs typeface="Calibri" pitchFamily="34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  <a:cs typeface="Calibri" pitchFamily="34" charset="0"/>
                          </a:rPr>
                          <m:t>𝑡𝑜</m:t>
                        </m:r>
                        <m:r>
                          <a:rPr lang="en-US" b="0" i="1" smtClean="0">
                            <a:latin typeface="Cambria Math"/>
                            <a:cs typeface="Calibri" pitchFamily="34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  <a:cs typeface="Calibri" pitchFamily="34" charset="0"/>
                          </a:rPr>
                          <m:t>𝑅𝑒𝑗𝑒𝑐𝑡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  <a:cs typeface="Calibri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i="1" dirty="0">
                            <a:latin typeface="Calibri" pitchFamily="34" charset="0"/>
                            <a:cs typeface="Calibri" pitchFamily="34" charset="0"/>
                          </a:rPr>
                          <m:t>H</m:t>
                        </m:r>
                        <m:r>
                          <m:rPr>
                            <m:nor/>
                          </m:rPr>
                          <a:rPr lang="en-US" i="1" baseline="-25000" dirty="0" smtClean="0">
                            <a:latin typeface="Calibri" pitchFamily="34" charset="0"/>
                            <a:cs typeface="Calibri" pitchFamily="34" charset="0"/>
                          </a:rPr>
                          <m:t>0</m:t>
                        </m:r>
                      </m:oMath>
                    </m:oMathPara>
                  </a14:m>
                  <a:endParaRPr lang="en-US" baseline="-25000" dirty="0" smtClean="0">
                    <a:latin typeface="Calibri" pitchFamily="34" charset="0"/>
                    <a:cs typeface="Calibri" pitchFamily="34" charset="0"/>
                  </a:endParaRPr>
                </a:p>
                <a:p>
                  <a:pPr algn="just"/>
                  <a:endParaRPr lang="en-US" dirty="0" smtClean="0">
                    <a:latin typeface="Calibri" pitchFamily="34" charset="0"/>
                    <a:cs typeface="Calibri" pitchFamily="34" charset="0"/>
                  </a:endParaRPr>
                </a:p>
                <a:p>
                  <a:pPr algn="just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>
                                <a:latin typeface="Cambria Math"/>
                                <a:cs typeface="Calibri" pitchFamily="34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  <a:cs typeface="Calibri" pitchFamily="34" charset="0"/>
                              </a:rPr>
                              <m:t>𝑠𝑚𝑎𝑙𝑙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  <a:cs typeface="Calibri" pitchFamily="34" charset="0"/>
                              </a:rPr>
                              <m:t>𝐿𝐴𝑅𝐺𝐸</m:t>
                            </m:r>
                          </m:den>
                        </m:f>
                        <m:r>
                          <a:rPr lang="en-US" i="1">
                            <a:latin typeface="Cambria Math"/>
                            <a:cs typeface="Calibri" pitchFamily="34" charset="0"/>
                          </a:rPr>
                          <m:t>=</m:t>
                        </m:r>
                        <m:r>
                          <a:rPr lang="en-US" i="1">
                            <a:latin typeface="Cambria Math"/>
                            <a:cs typeface="Calibri" pitchFamily="34" charset="0"/>
                          </a:rPr>
                          <m:t>𝐹𝑎𝑖𝑙</m:t>
                        </m:r>
                        <m:r>
                          <a:rPr lang="en-US" i="1">
                            <a:latin typeface="Cambria Math"/>
                            <a:cs typeface="Calibri" pitchFamily="34" charset="0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  <a:cs typeface="Calibri" pitchFamily="34" charset="0"/>
                          </a:rPr>
                          <m:t>𝑡𝑜</m:t>
                        </m:r>
                        <m:r>
                          <a:rPr lang="en-US" i="1">
                            <a:latin typeface="Cambria Math"/>
                            <a:cs typeface="Calibri" pitchFamily="34" charset="0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  <a:cs typeface="Calibri" pitchFamily="34" charset="0"/>
                          </a:rPr>
                          <m:t>𝑅𝑒𝑗𝑒𝑐𝑡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/>
                            <a:cs typeface="Calibri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i="1" dirty="0">
                            <a:latin typeface="Calibri" pitchFamily="34" charset="0"/>
                            <a:cs typeface="Calibri" pitchFamily="34" charset="0"/>
                          </a:rPr>
                          <m:t>H</m:t>
                        </m:r>
                        <m:r>
                          <m:rPr>
                            <m:nor/>
                          </m:rPr>
                          <a:rPr lang="en-US" i="1" baseline="-25000" dirty="0">
                            <a:latin typeface="Calibri" pitchFamily="34" charset="0"/>
                            <a:cs typeface="Calibri" pitchFamily="34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latin typeface="Calibri" pitchFamily="34" charset="0"/>
                    <a:cs typeface="Calibri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429" y="2596277"/>
                  <a:ext cx="3287886" cy="2218749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14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/>
            <p:cNvSpPr txBox="1"/>
            <p:nvPr/>
          </p:nvSpPr>
          <p:spPr>
            <a:xfrm>
              <a:off x="4114800" y="2596277"/>
              <a:ext cx="3287886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>
                  <a:latin typeface="Calibri" pitchFamily="34" charset="0"/>
                  <a:cs typeface="Calibri" pitchFamily="34" charset="0"/>
                </a:rPr>
                <a:t>At least one mean is an outlier</a:t>
              </a:r>
            </a:p>
            <a:p>
              <a:pPr algn="just"/>
              <a:endParaRPr lang="en-US" dirty="0" smtClean="0">
                <a:latin typeface="Calibri" pitchFamily="34" charset="0"/>
                <a:cs typeface="Calibri" pitchFamily="34" charset="0"/>
              </a:endParaRPr>
            </a:p>
            <a:p>
              <a:pPr algn="just"/>
              <a:r>
                <a:rPr lang="en-US" dirty="0" smtClean="0">
                  <a:latin typeface="Calibri" pitchFamily="34" charset="0"/>
                  <a:cs typeface="Calibri" pitchFamily="34" charset="0"/>
                </a:rPr>
                <a:t>Means are fairly close to overall mean and distributions overlap a bit</a:t>
              </a:r>
              <a:endParaRPr lang="en-US" dirty="0">
                <a:latin typeface="Calibri" pitchFamily="34" charset="0"/>
                <a:cs typeface="Calibri" pitchFamily="34" charset="0"/>
              </a:endParaRPr>
            </a:p>
            <a:p>
              <a:pPr algn="just"/>
              <a:endParaRPr lang="en-US" dirty="0" smtClean="0">
                <a:latin typeface="Calibri" pitchFamily="34" charset="0"/>
                <a:cs typeface="Calibri" pitchFamily="34" charset="0"/>
              </a:endParaRPr>
            </a:p>
            <a:p>
              <a:pPr algn="just"/>
              <a:r>
                <a:rPr lang="en-US" dirty="0" smtClean="0">
                  <a:latin typeface="Calibri" pitchFamily="34" charset="0"/>
                  <a:cs typeface="Calibri" pitchFamily="34" charset="0"/>
                </a:rPr>
                <a:t>Means are very close to overall mean and the distributions melt together.</a:t>
              </a:r>
              <a:endParaRPr lang="en-US" dirty="0">
                <a:latin typeface="Calibri" pitchFamily="34" charset="0"/>
                <a:cs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342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4200" y="3124199"/>
            <a:ext cx="3215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Types of ANOVA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03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457201"/>
            <a:ext cx="3215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Types of ANOVA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200" y="1472432"/>
            <a:ext cx="75437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latin typeface="Calibri" pitchFamily="34" charset="0"/>
                <a:cs typeface="Calibri" pitchFamily="34" charset="0"/>
              </a:rPr>
              <a:t>Types of ANOVA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One Way ANOVA  </a:t>
            </a:r>
            <a:r>
              <a:rPr lang="en-US" i="1" dirty="0">
                <a:latin typeface="Calibri" pitchFamily="34" charset="0"/>
                <a:cs typeface="Calibri" pitchFamily="34" charset="0"/>
              </a:rPr>
              <a:t>(</a:t>
            </a:r>
            <a:r>
              <a:rPr lang="en-US" i="1" dirty="0" smtClean="0">
                <a:latin typeface="Calibri" pitchFamily="34" charset="0"/>
                <a:cs typeface="Calibri" pitchFamily="34" charset="0"/>
              </a:rPr>
              <a:t>One Factor ANOVA)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Two way ANOVA without Replication </a:t>
            </a:r>
            <a:r>
              <a:rPr lang="en-US" i="1" dirty="0">
                <a:latin typeface="Calibri" pitchFamily="34" charset="0"/>
                <a:cs typeface="Calibri" pitchFamily="34" charset="0"/>
              </a:rPr>
              <a:t>(</a:t>
            </a:r>
            <a:r>
              <a:rPr lang="en-US" i="1" dirty="0" smtClean="0">
                <a:latin typeface="Calibri" pitchFamily="34" charset="0"/>
                <a:cs typeface="Calibri" pitchFamily="34" charset="0"/>
              </a:rPr>
              <a:t>Two Factor ANOVA)</a:t>
            </a:r>
            <a:endParaRPr lang="en-US" sz="2000" i="1" dirty="0" smtClean="0">
              <a:latin typeface="Calibri" pitchFamily="34" charset="0"/>
              <a:cs typeface="Calibri" pitchFamily="34" charset="0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Two way ANOVA with Replication </a:t>
            </a:r>
            <a:r>
              <a:rPr lang="en-US" i="1" dirty="0">
                <a:latin typeface="Calibri" pitchFamily="34" charset="0"/>
                <a:cs typeface="Calibri" pitchFamily="34" charset="0"/>
              </a:rPr>
              <a:t>(Two Factor ANOVA</a:t>
            </a:r>
            <a:r>
              <a:rPr lang="en-US" i="1" dirty="0" smtClean="0">
                <a:latin typeface="Calibri" pitchFamily="34" charset="0"/>
                <a:cs typeface="Calibri" pitchFamily="34" charset="0"/>
              </a:rPr>
              <a:t>)</a:t>
            </a:r>
            <a:endParaRPr lang="en-US" sz="2400" i="1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55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457201"/>
            <a:ext cx="2832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Why ANOVA ?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200" y="1475125"/>
            <a:ext cx="754379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Using various tests for Hypothesis, we have been comparing two populations.</a:t>
            </a:r>
          </a:p>
          <a:p>
            <a:pPr marL="800100" indent="-342900" algn="just"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	Independent Samples t-test (random)</a:t>
            </a:r>
          </a:p>
          <a:p>
            <a:pPr marL="800100" indent="-342900" algn="just"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	Matched sample t-test (paired)</a:t>
            </a:r>
          </a:p>
          <a:p>
            <a:pPr algn="just"/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However, this limit us to the comparison of two populations only.</a:t>
            </a:r>
          </a:p>
          <a:p>
            <a:pPr algn="just"/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If you wish to compare the means of more than two populations each containing several levels or subgroups we use ANOVA</a:t>
            </a:r>
          </a:p>
          <a:p>
            <a:pPr algn="just"/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000" b="1" dirty="0" smtClean="0">
                <a:latin typeface="Calibri" pitchFamily="34" charset="0"/>
                <a:cs typeface="Calibri" pitchFamily="34" charset="0"/>
              </a:rPr>
              <a:t>AN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alysis </a:t>
            </a:r>
            <a:r>
              <a:rPr lang="en-US" sz="2000" b="1" dirty="0" smtClean="0">
                <a:latin typeface="Calibri" pitchFamily="34" charset="0"/>
                <a:cs typeface="Calibri" pitchFamily="34" charset="0"/>
              </a:rPr>
              <a:t>O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f </a:t>
            </a:r>
            <a:r>
              <a:rPr lang="en-US" sz="2000" b="1" dirty="0" smtClean="0">
                <a:latin typeface="Calibri" pitchFamily="34" charset="0"/>
                <a:cs typeface="Calibri" pitchFamily="34" charset="0"/>
              </a:rPr>
              <a:t>VA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riance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20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457201"/>
            <a:ext cx="5312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Example – One way ANOVA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200" y="1475125"/>
            <a:ext cx="75437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latin typeface="Calibri" pitchFamily="34" charset="0"/>
                <a:cs typeface="Calibri" pitchFamily="34" charset="0"/>
              </a:rPr>
              <a:t>Twenty One students at University of Madrid in Spain were selected for a test on few common topics combined.</a:t>
            </a:r>
          </a:p>
          <a:p>
            <a:pPr algn="just"/>
            <a:r>
              <a:rPr lang="en-US" sz="2000" dirty="0" smtClean="0">
                <a:latin typeface="Calibri" pitchFamily="34" charset="0"/>
                <a:cs typeface="Calibri" pitchFamily="34" charset="0"/>
              </a:rPr>
              <a:t>7 first year students, 7 second year students, 7 third year students were randomly selected.</a:t>
            </a:r>
          </a:p>
          <a:p>
            <a:pPr algn="just"/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sz="2000" dirty="0" smtClean="0">
                <a:latin typeface="Calibri" pitchFamily="34" charset="0"/>
                <a:cs typeface="Calibri" pitchFamily="34" charset="0"/>
              </a:rPr>
              <a:t>Students undertook assessment having maximum score of 100. </a:t>
            </a:r>
          </a:p>
          <a:p>
            <a:pPr algn="just"/>
            <a:r>
              <a:rPr lang="en-US" sz="2000" dirty="0" smtClean="0">
                <a:latin typeface="Calibri" pitchFamily="34" charset="0"/>
                <a:cs typeface="Calibri" pitchFamily="34" charset="0"/>
              </a:rPr>
              <a:t>We are interested in whether or not a difference exists somewhere between the three different year levels ?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102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457201"/>
            <a:ext cx="5312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Example – One way ANOVA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42950" y="2020529"/>
            <a:ext cx="7543800" cy="4128600"/>
            <a:chOff x="742950" y="2020529"/>
            <a:chExt cx="7543800" cy="41286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583"/>
            <a:stretch/>
          </p:blipFill>
          <p:spPr bwMode="auto">
            <a:xfrm>
              <a:off x="742950" y="2020529"/>
              <a:ext cx="7543800" cy="412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2066511" y="2143780"/>
              <a:ext cx="13624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Single Factor</a:t>
              </a:r>
            </a:p>
            <a:p>
              <a:r>
                <a:rPr lang="en-US" sz="1400" dirty="0" smtClean="0"/>
                <a:t>‘year of student’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3555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457201"/>
            <a:ext cx="5312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Example – One way ANOVA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32" y="2057400"/>
            <a:ext cx="7587567" cy="4245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38200" y="1219200"/>
            <a:ext cx="75437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latin typeface="Calibri" pitchFamily="34" charset="0"/>
                <a:cs typeface="Calibri" pitchFamily="34" charset="0"/>
              </a:rPr>
              <a:t>Step 1: Calculate Mean of each column</a:t>
            </a:r>
          </a:p>
          <a:p>
            <a:pPr algn="just"/>
            <a:r>
              <a:rPr lang="en-US" sz="2000" dirty="0" smtClean="0">
                <a:latin typeface="Calibri" pitchFamily="34" charset="0"/>
                <a:cs typeface="Calibri" pitchFamily="34" charset="0"/>
              </a:rPr>
              <a:t>Step 2: Calculate Overall Mean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90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457201"/>
            <a:ext cx="5312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Example – One way ANOVA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" y="1219200"/>
            <a:ext cx="754379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latin typeface="Calibri" pitchFamily="34" charset="0"/>
                <a:cs typeface="Calibri" pitchFamily="34" charset="0"/>
              </a:rPr>
              <a:t>Step 3: Calculate Sum of Squares (SST, SSC, SSE)</a:t>
            </a:r>
          </a:p>
          <a:p>
            <a:pPr algn="just"/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pPr algn="just"/>
            <a:endParaRPr lang="en-US" sz="2000" dirty="0" smtClean="0">
              <a:latin typeface="Calibri" pitchFamily="34" charset="0"/>
              <a:cs typeface="Calibri" pitchFamily="34" charset="0"/>
            </a:endParaRPr>
          </a:p>
          <a:p>
            <a:pPr algn="just"/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pPr algn="just"/>
            <a:endParaRPr lang="en-US" sz="2000" dirty="0" smtClean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sz="2000" dirty="0" smtClean="0">
                <a:latin typeface="Calibri" pitchFamily="34" charset="0"/>
                <a:cs typeface="Calibri" pitchFamily="34" charset="0"/>
              </a:rPr>
              <a:t>		</a:t>
            </a:r>
            <a:r>
              <a:rPr lang="en-US" sz="2000" b="1" dirty="0" smtClean="0">
                <a:latin typeface="Calibri" pitchFamily="34" charset="0"/>
                <a:cs typeface="Calibri" pitchFamily="34" charset="0"/>
              </a:rPr>
              <a:t>SST = SSC + SSE</a:t>
            </a:r>
          </a:p>
          <a:p>
            <a:pPr algn="just"/>
            <a:r>
              <a:rPr lang="en-US" sz="2000" dirty="0" smtClean="0">
                <a:latin typeface="Calibri" pitchFamily="34" charset="0"/>
                <a:cs typeface="Calibri" pitchFamily="34" charset="0"/>
              </a:rPr>
              <a:t>Where</a:t>
            </a:r>
          </a:p>
          <a:p>
            <a:pPr algn="just"/>
            <a:r>
              <a:rPr lang="en-US" sz="2000" dirty="0" smtClean="0">
                <a:latin typeface="Calibri" pitchFamily="34" charset="0"/>
                <a:cs typeface="Calibri" pitchFamily="34" charset="0"/>
              </a:rPr>
              <a:t>SST = Sum of square Totals or Total Sum of Squares, which is </a:t>
            </a:r>
          </a:p>
          <a:p>
            <a:pPr algn="just"/>
            <a:r>
              <a:rPr lang="en-US" sz="2000" dirty="0">
                <a:latin typeface="Calibri" pitchFamily="34" charset="0"/>
                <a:cs typeface="Calibri" pitchFamily="34" charset="0"/>
              </a:rPr>
              <a:t>	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Sum of square of (Each item in all samples – Overall Mean)</a:t>
            </a:r>
          </a:p>
          <a:p>
            <a:pPr algn="just"/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sz="2000" dirty="0" smtClean="0">
                <a:latin typeface="Calibri" pitchFamily="34" charset="0"/>
                <a:cs typeface="Calibri" pitchFamily="34" charset="0"/>
              </a:rPr>
              <a:t>SSC = Sum of Square of Columns, which is</a:t>
            </a:r>
          </a:p>
          <a:p>
            <a:pPr algn="just"/>
            <a:r>
              <a:rPr lang="en-US" sz="2000" dirty="0">
                <a:latin typeface="Calibri" pitchFamily="34" charset="0"/>
                <a:cs typeface="Calibri" pitchFamily="34" charset="0"/>
              </a:rPr>
              <a:t>	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Sum of square of (Each Group Mean – Overall Mean)</a:t>
            </a:r>
          </a:p>
          <a:p>
            <a:pPr algn="just"/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sz="2000" dirty="0" smtClean="0">
                <a:latin typeface="Calibri" pitchFamily="34" charset="0"/>
                <a:cs typeface="Calibri" pitchFamily="34" charset="0"/>
              </a:rPr>
              <a:t>SSE = Sum of Square or Sum of Square of Errors, which is</a:t>
            </a:r>
          </a:p>
          <a:p>
            <a:pPr algn="just"/>
            <a:r>
              <a:rPr lang="en-US" sz="2000" dirty="0">
                <a:latin typeface="Calibri" pitchFamily="34" charset="0"/>
                <a:cs typeface="Calibri" pitchFamily="34" charset="0"/>
              </a:rPr>
              <a:t>	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Sum of square if (Each item in a group – Mean of that group)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sz="2000" dirty="0" smtClean="0">
                <a:latin typeface="Calibri" pitchFamily="34" charset="0"/>
                <a:cs typeface="Calibri" pitchFamily="34" charset="0"/>
              </a:rPr>
              <a:t>	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1890712"/>
            <a:ext cx="17907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706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124200" y="1499755"/>
            <a:ext cx="0" cy="449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352800" y="2316494"/>
            <a:ext cx="388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Introduction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Types of ANOVA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99781" y="457201"/>
            <a:ext cx="3897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Analysis of Variance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12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457201"/>
            <a:ext cx="5312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Example – One way ANOVA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" y="1219200"/>
            <a:ext cx="7543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latin typeface="Calibri" pitchFamily="34" charset="0"/>
                <a:cs typeface="Calibri" pitchFamily="34" charset="0"/>
              </a:rPr>
              <a:t>Step 3: Calculate Sum of Squares (SST, SSC, SSE)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36" y="1619309"/>
            <a:ext cx="8338063" cy="4609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934200" y="5486400"/>
            <a:ext cx="16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SST = 2901.238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60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457201"/>
            <a:ext cx="5312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Example – One way ANOVA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" y="1219200"/>
            <a:ext cx="7543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latin typeface="Calibri" pitchFamily="34" charset="0"/>
                <a:cs typeface="Calibri" pitchFamily="34" charset="0"/>
              </a:rPr>
              <a:t>Step 3: Calculate Sum of Squares (SST, SSC, SSE)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19310"/>
            <a:ext cx="8229600" cy="4547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972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457201"/>
            <a:ext cx="5312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Example – One way ANOVA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" y="1219200"/>
            <a:ext cx="7543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latin typeface="Calibri" pitchFamily="34" charset="0"/>
                <a:cs typeface="Calibri" pitchFamily="34" charset="0"/>
              </a:rPr>
              <a:t>Step 3: Calculate Sum of Squares (SST, SSC, SSE)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06" y="1619310"/>
            <a:ext cx="8047360" cy="4686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58000" y="3048000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SSC = 88.66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73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457201"/>
            <a:ext cx="5312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Example – One way ANOVA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" y="1219200"/>
            <a:ext cx="7543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latin typeface="Calibri" pitchFamily="34" charset="0"/>
                <a:cs typeface="Calibri" pitchFamily="34" charset="0"/>
              </a:rPr>
              <a:t>Step 3: Calculate Sum of Squares (SST, SSC, SSE)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46" y="1804346"/>
            <a:ext cx="7600054" cy="4421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829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457201"/>
            <a:ext cx="5312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Example – One way ANOVA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" y="1219200"/>
            <a:ext cx="7543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latin typeface="Calibri" pitchFamily="34" charset="0"/>
                <a:cs typeface="Calibri" pitchFamily="34" charset="0"/>
              </a:rPr>
              <a:t>Step 3: Calculate Sum of Squares (SST, SSC, SSE)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38975"/>
            <a:ext cx="7762874" cy="4542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934200" y="2819400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SSE = 2812.571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7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457201"/>
            <a:ext cx="5312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Example – One way ANOVA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" y="1219200"/>
            <a:ext cx="7543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latin typeface="Calibri" pitchFamily="34" charset="0"/>
                <a:cs typeface="Calibri" pitchFamily="34" charset="0"/>
              </a:rPr>
              <a:t>Step 3: Calculate Sum of Squares (SST, SSC, SSE)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62394"/>
            <a:ext cx="8060408" cy="4557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37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457201"/>
            <a:ext cx="5312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Example – One way ANOVA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" y="1219200"/>
            <a:ext cx="7543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latin typeface="Calibri" pitchFamily="34" charset="0"/>
                <a:cs typeface="Calibri" pitchFamily="34" charset="0"/>
              </a:rPr>
              <a:t>Step 3: Calculate Sum of Squares (SST, SSC, SSE)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52600"/>
            <a:ext cx="7559778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60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457201"/>
            <a:ext cx="5312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Example – One way ANOVA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" y="1219200"/>
            <a:ext cx="7543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latin typeface="Calibri" pitchFamily="34" charset="0"/>
                <a:cs typeface="Calibri" pitchFamily="34" charset="0"/>
              </a:rPr>
              <a:t>Step 3: Calculate Sum of Squares (SST, SSC, SSE)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828800"/>
            <a:ext cx="7239000" cy="4424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526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457201"/>
            <a:ext cx="5312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Example – One way ANOVA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" y="1219200"/>
            <a:ext cx="7543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latin typeface="Calibri" pitchFamily="34" charset="0"/>
                <a:cs typeface="Calibri" pitchFamily="34" charset="0"/>
              </a:rPr>
              <a:t>Step 4: Calculate Degree of Freedom (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df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), MSC and MSE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69428" y="1905000"/>
                <a:ext cx="7564972" cy="4323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2400" i="1" smtClean="0">
                        <a:latin typeface="Cambria Math"/>
                        <a:cs typeface="Calibri" pitchFamily="34" charset="0"/>
                      </a:rPr>
                      <m:t>𝑆</m:t>
                    </m:r>
                    <m:r>
                      <a:rPr lang="en-US" sz="2400" b="0" i="1" smtClean="0">
                        <a:latin typeface="Cambria Math"/>
                        <a:cs typeface="Calibri" pitchFamily="34" charset="0"/>
                      </a:rPr>
                      <m:t>𝑆𝐶</m:t>
                    </m:r>
                    <m:r>
                      <a:rPr lang="en-US" sz="2400" b="0" i="1" smtClean="0">
                        <a:latin typeface="Cambria Math"/>
                        <a:cs typeface="Calibri" pitchFamily="34" charset="0"/>
                      </a:rPr>
                      <m:t>                </m:t>
                    </m:r>
                    <m:r>
                      <a:rPr lang="en-US" sz="2400" b="0" i="1" smtClean="0">
                        <a:latin typeface="Cambria Math"/>
                        <a:cs typeface="Calibri" pitchFamily="34" charset="0"/>
                      </a:rPr>
                      <m:t>𝑑𝑓𝑐𝑜𝑙𝑢𝑚𝑛𝑠</m:t>
                    </m:r>
                    <m:r>
                      <a:rPr lang="en-US" sz="2400" b="0" i="1" smtClean="0">
                        <a:latin typeface="Cambria Math"/>
                        <a:cs typeface="Calibri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/>
                        <a:cs typeface="Calibri" pitchFamily="34" charset="0"/>
                      </a:rPr>
                      <m:t>𝐶</m:t>
                    </m:r>
                    <m:r>
                      <a:rPr lang="en-US" sz="2400" b="0" i="1" smtClean="0">
                        <a:latin typeface="Cambria Math"/>
                        <a:cs typeface="Calibri" pitchFamily="34" charset="0"/>
                      </a:rPr>
                      <m:t>−1               </m:t>
                    </m:r>
                    <m:r>
                      <a:rPr lang="en-US" sz="2400" b="0" i="1" smtClean="0">
                        <a:latin typeface="Cambria Math"/>
                        <a:cs typeface="Calibri" pitchFamily="34" charset="0"/>
                      </a:rPr>
                      <m:t>𝑀𝑆𝐶</m:t>
                    </m:r>
                    <m:r>
                      <a:rPr lang="en-US" sz="2400" b="0" i="1" smtClean="0">
                        <a:latin typeface="Cambria Math"/>
                        <a:cs typeface="Calibri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/>
                            <a:cs typeface="Calibri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  <a:cs typeface="Calibri" pitchFamily="34" charset="0"/>
                          </a:rPr>
                          <m:t>𝑆𝑆𝐶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  <a:cs typeface="Calibri" pitchFamily="34" charset="0"/>
                          </a:rPr>
                          <m:t>𝑑𝑓</m:t>
                        </m:r>
                        <m:r>
                          <a:rPr lang="en-US" sz="2400" b="0" i="1" baseline="-25000" smtClean="0">
                            <a:latin typeface="Cambria Math"/>
                            <a:cs typeface="Calibri" pitchFamily="34" charset="0"/>
                          </a:rPr>
                          <m:t>𝑐𝑜𝑙𝑢𝑚𝑛𝑠</m:t>
                        </m:r>
                      </m:den>
                    </m:f>
                  </m:oMath>
                </a14:m>
                <a:r>
                  <a:rPr lang="en-US" sz="2400" dirty="0" smtClean="0">
                    <a:latin typeface="Calibri" pitchFamily="34" charset="0"/>
                    <a:cs typeface="Calibri" pitchFamily="34" charset="0"/>
                  </a:rPr>
                  <a:t>	</a:t>
                </a:r>
              </a:p>
              <a:p>
                <a:pPr algn="just"/>
                <a:endParaRPr lang="en-US" sz="2400" i="1" dirty="0" smtClean="0">
                  <a:latin typeface="Calibri" pitchFamily="34" charset="0"/>
                  <a:cs typeface="Calibri" pitchFamily="34" charset="0"/>
                </a:endParaRPr>
              </a:p>
              <a:p>
                <a:pPr algn="just"/>
                <a:endParaRPr lang="en-US" sz="2400" i="1" dirty="0">
                  <a:latin typeface="Calibri" pitchFamily="34" charset="0"/>
                  <a:cs typeface="Calibri" pitchFamily="34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  <a:cs typeface="Calibri" pitchFamily="34" charset="0"/>
                      </a:rPr>
                      <m:t>𝑆𝑆</m:t>
                    </m:r>
                    <m:r>
                      <a:rPr lang="en-US" sz="2400" b="0" i="1" smtClean="0">
                        <a:latin typeface="Cambria Math"/>
                        <a:cs typeface="Calibri" pitchFamily="34" charset="0"/>
                      </a:rPr>
                      <m:t>𝐸</m:t>
                    </m:r>
                    <m:r>
                      <a:rPr lang="en-US" sz="2400" i="1">
                        <a:latin typeface="Cambria Math"/>
                        <a:cs typeface="Calibri" pitchFamily="34" charset="0"/>
                      </a:rPr>
                      <m:t>                </m:t>
                    </m:r>
                    <m:r>
                      <a:rPr lang="en-US" sz="2400" b="0" i="1" smtClean="0">
                        <a:latin typeface="Cambria Math"/>
                        <a:cs typeface="Calibri" pitchFamily="34" charset="0"/>
                      </a:rPr>
                      <m:t>   </m:t>
                    </m:r>
                    <m:r>
                      <a:rPr lang="en-US" sz="2400" i="1">
                        <a:latin typeface="Cambria Math"/>
                        <a:cs typeface="Calibri" pitchFamily="34" charset="0"/>
                      </a:rPr>
                      <m:t>𝑑𝑓</m:t>
                    </m:r>
                    <m:r>
                      <a:rPr lang="en-US" sz="2400" b="0" i="1" baseline="-25000" smtClean="0">
                        <a:latin typeface="Cambria Math"/>
                        <a:cs typeface="Calibri" pitchFamily="34" charset="0"/>
                      </a:rPr>
                      <m:t>𝑒𝑟𝑟𝑜𝑟</m:t>
                    </m:r>
                    <m:r>
                      <a:rPr lang="en-US" sz="2400" i="1">
                        <a:latin typeface="Cambria Math"/>
                        <a:cs typeface="Calibri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/>
                        <a:cs typeface="Calibri" pitchFamily="34" charset="0"/>
                      </a:rPr>
                      <m:t>𝑁</m:t>
                    </m:r>
                    <m:r>
                      <a:rPr lang="en-US" sz="2400" i="1">
                        <a:latin typeface="Cambria Math"/>
                        <a:cs typeface="Calibri" pitchFamily="34" charset="0"/>
                      </a:rPr>
                      <m:t>−</m:t>
                    </m:r>
                    <m:r>
                      <a:rPr lang="en-US" sz="2400" b="0" i="1" smtClean="0">
                        <a:latin typeface="Cambria Math"/>
                        <a:cs typeface="Calibri" pitchFamily="34" charset="0"/>
                      </a:rPr>
                      <m:t>𝐶</m:t>
                    </m:r>
                    <m:r>
                      <a:rPr lang="en-US" sz="2400" i="1">
                        <a:latin typeface="Cambria Math"/>
                        <a:cs typeface="Calibri" pitchFamily="34" charset="0"/>
                      </a:rPr>
                      <m:t>              </m:t>
                    </m:r>
                    <m:r>
                      <a:rPr lang="en-US" sz="2400" i="1">
                        <a:latin typeface="Cambria Math"/>
                        <a:cs typeface="Calibri" pitchFamily="34" charset="0"/>
                      </a:rPr>
                      <m:t>𝑀𝑆𝐸</m:t>
                    </m:r>
                    <m:r>
                      <a:rPr lang="en-US" sz="2400" i="1">
                        <a:latin typeface="Cambria Math"/>
                        <a:cs typeface="Calibri" pitchFamily="34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  <a:cs typeface="Calibri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  <a:cs typeface="Calibri" pitchFamily="34" charset="0"/>
                          </a:rPr>
                          <m:t>𝑆𝑆</m:t>
                        </m:r>
                        <m:r>
                          <a:rPr lang="en-US" sz="2400" b="0" i="1" smtClean="0">
                            <a:latin typeface="Cambria Math"/>
                            <a:cs typeface="Calibri" pitchFamily="34" charset="0"/>
                          </a:rPr>
                          <m:t>𝐸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  <a:cs typeface="Calibri" pitchFamily="34" charset="0"/>
                          </a:rPr>
                          <m:t>𝑑𝑓</m:t>
                        </m:r>
                        <m:r>
                          <a:rPr lang="en-US" sz="2400" b="0" i="1" baseline="-25000" smtClean="0">
                            <a:latin typeface="Cambria Math"/>
                            <a:cs typeface="Calibri" pitchFamily="34" charset="0"/>
                          </a:rPr>
                          <m:t>𝑒𝑟𝑟𝑜𝑟</m:t>
                        </m:r>
                      </m:den>
                    </m:f>
                  </m:oMath>
                </a14:m>
                <a:r>
                  <a:rPr lang="en-US" sz="2400" dirty="0">
                    <a:latin typeface="Calibri" pitchFamily="34" charset="0"/>
                    <a:cs typeface="Calibri" pitchFamily="34" charset="0"/>
                  </a:rPr>
                  <a:t>	</a:t>
                </a:r>
                <a:endParaRPr lang="en-US" sz="2400" i="1" dirty="0">
                  <a:latin typeface="Cambria Math"/>
                  <a:cs typeface="Calibri" pitchFamily="34" charset="0"/>
                </a:endParaRPr>
              </a:p>
              <a:p>
                <a:pPr algn="just"/>
                <a:endParaRPr lang="en-US" sz="2400" i="1" dirty="0" smtClean="0">
                  <a:latin typeface="Cambria Math"/>
                  <a:cs typeface="Calibri" pitchFamily="34" charset="0"/>
                </a:endParaRPr>
              </a:p>
              <a:p>
                <a:pPr algn="just"/>
                <a:endParaRPr lang="en-US" sz="2400" i="1" dirty="0">
                  <a:latin typeface="Cambria Math"/>
                  <a:cs typeface="Calibri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  <a:cs typeface="Calibri" pitchFamily="34" charset="0"/>
                        </a:rPr>
                        <m:t>𝑆𝑆</m:t>
                      </m:r>
                      <m:r>
                        <a:rPr lang="en-US" sz="2400" b="0" i="1" smtClean="0">
                          <a:latin typeface="Cambria Math"/>
                          <a:cs typeface="Calibri" pitchFamily="34" charset="0"/>
                        </a:rPr>
                        <m:t>𝑇</m:t>
                      </m:r>
                      <m:r>
                        <a:rPr lang="en-US" sz="2400" i="1">
                          <a:latin typeface="Cambria Math"/>
                          <a:cs typeface="Calibri" pitchFamily="34" charset="0"/>
                        </a:rPr>
                        <m:t>                </m:t>
                      </m:r>
                      <m:r>
                        <a:rPr lang="en-US" sz="2400" b="0" i="1" smtClean="0">
                          <a:latin typeface="Cambria Math"/>
                          <a:cs typeface="Calibri" pitchFamily="34" charset="0"/>
                        </a:rPr>
                        <m:t>    </m:t>
                      </m:r>
                      <m:r>
                        <a:rPr lang="en-US" sz="2400" i="1">
                          <a:latin typeface="Cambria Math"/>
                          <a:cs typeface="Calibri" pitchFamily="34" charset="0"/>
                        </a:rPr>
                        <m:t>𝑑𝑓</m:t>
                      </m:r>
                      <m:r>
                        <a:rPr lang="en-US" sz="2400" b="0" i="1" baseline="-25000" smtClean="0">
                          <a:latin typeface="Cambria Math"/>
                          <a:cs typeface="Calibri" pitchFamily="34" charset="0"/>
                        </a:rPr>
                        <m:t>𝑡𝑜𝑡𝑎𝑙</m:t>
                      </m:r>
                      <m:r>
                        <a:rPr lang="en-US" sz="2400" i="1">
                          <a:latin typeface="Cambria Math"/>
                          <a:cs typeface="Calibri" pitchFamily="34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/>
                          <a:cs typeface="Calibri" pitchFamily="34" charset="0"/>
                        </a:rPr>
                        <m:t>𝑁</m:t>
                      </m:r>
                      <m:r>
                        <a:rPr lang="en-US" sz="2400" i="1">
                          <a:latin typeface="Cambria Math"/>
                          <a:cs typeface="Calibri" pitchFamily="34" charset="0"/>
                        </a:rPr>
                        <m:t>−1               </m:t>
                      </m:r>
                      <m:r>
                        <a:rPr lang="en-US" sz="2400" b="0" i="1" smtClean="0">
                          <a:latin typeface="Cambria Math"/>
                          <a:cs typeface="Calibri" pitchFamily="34" charset="0"/>
                        </a:rPr>
                        <m:t>𝐹</m:t>
                      </m:r>
                      <m:r>
                        <a:rPr lang="en-US" sz="2400" i="1">
                          <a:latin typeface="Cambria Math"/>
                          <a:cs typeface="Calibri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  <a:cs typeface="Calibri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  <a:cs typeface="Calibri" pitchFamily="34" charset="0"/>
                            </a:rPr>
                            <m:t>𝑀𝑆𝐶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  <a:cs typeface="Calibri" pitchFamily="34" charset="0"/>
                            </a:rPr>
                            <m:t>𝑀𝑆𝐸</m:t>
                          </m:r>
                        </m:den>
                      </m:f>
                    </m:oMath>
                  </m:oMathPara>
                </a14:m>
                <a:endParaRPr lang="en-US" sz="2400" dirty="0" smtClean="0">
                  <a:latin typeface="Calibri" pitchFamily="34" charset="0"/>
                  <a:cs typeface="Calibri" pitchFamily="34" charset="0"/>
                </a:endParaRPr>
              </a:p>
              <a:p>
                <a:pPr algn="just"/>
                <a:endParaRPr lang="en-US" sz="2000" dirty="0">
                  <a:latin typeface="Calibri" pitchFamily="34" charset="0"/>
                  <a:cs typeface="Calibri" pitchFamily="34" charset="0"/>
                </a:endParaRPr>
              </a:p>
              <a:p>
                <a:pPr algn="just"/>
                <a:r>
                  <a:rPr lang="en-US" sz="2000" dirty="0" smtClean="0">
                    <a:latin typeface="Calibri" pitchFamily="34" charset="0"/>
                    <a:cs typeface="Calibri" pitchFamily="34" charset="0"/>
                  </a:rPr>
                  <a:t>N = total number of observations</a:t>
                </a:r>
              </a:p>
              <a:p>
                <a:pPr algn="just"/>
                <a:r>
                  <a:rPr lang="en-US" sz="2000" dirty="0" smtClean="0">
                    <a:latin typeface="Calibri" pitchFamily="34" charset="0"/>
                    <a:cs typeface="Calibri" pitchFamily="34" charset="0"/>
                  </a:rPr>
                  <a:t>C = Number of columns/treatments</a:t>
                </a:r>
                <a:r>
                  <a:rPr lang="en-US" sz="2000" dirty="0">
                    <a:latin typeface="Calibri" pitchFamily="34" charset="0"/>
                    <a:cs typeface="Calibri" pitchFamily="34" charset="0"/>
                  </a:rPr>
                  <a:t>	</a:t>
                </a:r>
                <a:endParaRPr lang="en-US" sz="2000" i="1" dirty="0">
                  <a:latin typeface="Cambria Math"/>
                  <a:cs typeface="Calibri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428" y="1905000"/>
                <a:ext cx="7564972" cy="4323620"/>
              </a:xfrm>
              <a:prstGeom prst="rect">
                <a:avLst/>
              </a:prstGeom>
              <a:blipFill rotWithShape="1">
                <a:blip r:embed="rId2"/>
                <a:stretch>
                  <a:fillRect l="-1209" r="-1289" b="-15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713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457201"/>
            <a:ext cx="5312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Example – One way ANOVA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" y="1219200"/>
            <a:ext cx="7543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latin typeface="Calibri" pitchFamily="34" charset="0"/>
                <a:cs typeface="Calibri" pitchFamily="34" charset="0"/>
              </a:rPr>
              <a:t>Step 4: Calculate Degree of Freedom (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df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), MSC and MSE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90600" y="1905000"/>
                <a:ext cx="7924800" cy="3908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  <a:cs typeface="Calibri" pitchFamily="34" charset="0"/>
                      </a:rPr>
                      <m:t>𝑆</m:t>
                    </m:r>
                    <m:r>
                      <a:rPr lang="en-US" sz="2000" b="0" i="1" smtClean="0">
                        <a:latin typeface="Cambria Math"/>
                        <a:cs typeface="Calibri" pitchFamily="34" charset="0"/>
                      </a:rPr>
                      <m:t>𝑆𝐶</m:t>
                    </m:r>
                    <m:r>
                      <a:rPr lang="en-US" sz="2000" b="0" i="1" smtClean="0">
                        <a:latin typeface="Cambria Math"/>
                        <a:cs typeface="Calibri" pitchFamily="34" charset="0"/>
                      </a:rPr>
                      <m:t>                </m:t>
                    </m:r>
                    <m:r>
                      <a:rPr lang="en-US" sz="2000" b="0" i="1" smtClean="0">
                        <a:latin typeface="Cambria Math"/>
                        <a:cs typeface="Calibri" pitchFamily="34" charset="0"/>
                      </a:rPr>
                      <m:t>𝑑𝑓𝑐𝑜𝑙𝑢𝑚𝑛𝑠</m:t>
                    </m:r>
                    <m:r>
                      <a:rPr lang="en-US" sz="2000" b="0" i="1" smtClean="0">
                        <a:latin typeface="Cambria Math"/>
                        <a:cs typeface="Calibri" pitchFamily="34" charset="0"/>
                      </a:rPr>
                      <m:t>=3−1=2           </m:t>
                    </m:r>
                    <m:r>
                      <a:rPr lang="en-US" sz="2000" b="0" i="1" smtClean="0">
                        <a:latin typeface="Cambria Math"/>
                        <a:cs typeface="Calibri" pitchFamily="34" charset="0"/>
                      </a:rPr>
                      <m:t>𝑀𝑆𝐶</m:t>
                    </m:r>
                    <m:r>
                      <a:rPr lang="en-US" sz="2000" b="0" i="1" smtClean="0">
                        <a:latin typeface="Cambria Math"/>
                        <a:cs typeface="Calibri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/>
                            <a:cs typeface="Calibri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/>
                            <a:cs typeface="Calibri" pitchFamily="34" charset="0"/>
                          </a:rPr>
                          <m:t>𝑆𝑆𝐶</m:t>
                        </m:r>
                      </m:num>
                      <m:den>
                        <m:r>
                          <a:rPr lang="en-US" sz="2000" b="0" i="1" smtClean="0">
                            <a:latin typeface="Cambria Math"/>
                            <a:cs typeface="Calibri" pitchFamily="34" charset="0"/>
                          </a:rPr>
                          <m:t>𝑑𝑓</m:t>
                        </m:r>
                        <m:r>
                          <a:rPr lang="en-US" sz="2000" b="0" i="1" baseline="-25000" smtClean="0">
                            <a:latin typeface="Cambria Math"/>
                            <a:cs typeface="Calibri" pitchFamily="34" charset="0"/>
                          </a:rPr>
                          <m:t>𝑐𝑜𝑙𝑢𝑚𝑛𝑠</m:t>
                        </m:r>
                      </m:den>
                    </m:f>
                    <m:r>
                      <a:rPr lang="en-US" sz="2000" b="0" i="0" smtClean="0">
                        <a:latin typeface="Cambria Math"/>
                        <a:cs typeface="Calibri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/>
                            <a:cs typeface="Calibri" pitchFamily="34" charset="0"/>
                          </a:rPr>
                        </m:ctrlPr>
                      </m:fPr>
                      <m:num>
                        <m:r>
                          <a:rPr lang="en-US" sz="2000" b="0" i="0" smtClean="0">
                            <a:latin typeface="Cambria Math"/>
                            <a:cs typeface="Calibri" pitchFamily="34" charset="0"/>
                          </a:rPr>
                          <m:t>88.66</m:t>
                        </m:r>
                      </m:num>
                      <m:den>
                        <m:r>
                          <a:rPr lang="en-US" sz="2000" b="0" i="1" smtClean="0">
                            <a:latin typeface="Cambria Math"/>
                            <a:cs typeface="Calibri" pitchFamily="34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/>
                        <a:cs typeface="Calibri" pitchFamily="34" charset="0"/>
                      </a:rPr>
                      <m:t>=44.33</m:t>
                    </m:r>
                  </m:oMath>
                </a14:m>
                <a:r>
                  <a:rPr lang="en-US" sz="2000" dirty="0" smtClean="0">
                    <a:latin typeface="Calibri" pitchFamily="34" charset="0"/>
                    <a:cs typeface="Calibri" pitchFamily="34" charset="0"/>
                  </a:rPr>
                  <a:t>	</a:t>
                </a:r>
              </a:p>
              <a:p>
                <a:pPr algn="just"/>
                <a:endParaRPr lang="en-US" sz="2000" i="1" dirty="0" smtClean="0">
                  <a:latin typeface="Calibri" pitchFamily="34" charset="0"/>
                  <a:cs typeface="Calibri" pitchFamily="34" charset="0"/>
                </a:endParaRPr>
              </a:p>
              <a:p>
                <a:pPr algn="just"/>
                <a:endParaRPr lang="en-US" sz="2000" i="1" dirty="0">
                  <a:latin typeface="Calibri" pitchFamily="34" charset="0"/>
                  <a:cs typeface="Calibri" pitchFamily="34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cs typeface="Calibri" pitchFamily="34" charset="0"/>
                      </a:rPr>
                      <m:t>𝑆𝑆</m:t>
                    </m:r>
                    <m:r>
                      <a:rPr lang="en-US" sz="2000" b="0" i="1" smtClean="0">
                        <a:latin typeface="Cambria Math"/>
                        <a:cs typeface="Calibri" pitchFamily="34" charset="0"/>
                      </a:rPr>
                      <m:t>𝐸</m:t>
                    </m:r>
                    <m:r>
                      <a:rPr lang="en-US" sz="2000" i="1">
                        <a:latin typeface="Cambria Math"/>
                        <a:cs typeface="Calibri" pitchFamily="34" charset="0"/>
                      </a:rPr>
                      <m:t>             </m:t>
                    </m:r>
                    <m:r>
                      <a:rPr lang="en-US" sz="2000" i="1">
                        <a:latin typeface="Cambria Math"/>
                        <a:cs typeface="Calibri" pitchFamily="34" charset="0"/>
                      </a:rPr>
                      <m:t>𝑑𝑓𝑒𝑟𝑟𝑜𝑟</m:t>
                    </m:r>
                    <m:r>
                      <a:rPr lang="en-US" sz="2000" i="1">
                        <a:latin typeface="Cambria Math"/>
                        <a:cs typeface="Calibri" pitchFamily="34" charset="0"/>
                      </a:rPr>
                      <m:t>=21−3=18       </m:t>
                    </m:r>
                    <m:r>
                      <a:rPr lang="en-US" sz="2000" i="1">
                        <a:latin typeface="Cambria Math"/>
                        <a:cs typeface="Calibri" pitchFamily="34" charset="0"/>
                      </a:rPr>
                      <m:t>𝑀𝑆</m:t>
                    </m:r>
                    <m:r>
                      <a:rPr lang="en-US" sz="2000" b="0" i="1" smtClean="0">
                        <a:latin typeface="Cambria Math"/>
                        <a:cs typeface="Calibri" pitchFamily="34" charset="0"/>
                      </a:rPr>
                      <m:t>𝐸</m:t>
                    </m:r>
                    <m:r>
                      <a:rPr lang="en-US" sz="2000" i="1">
                        <a:latin typeface="Cambria Math"/>
                        <a:cs typeface="Calibri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  <a:cs typeface="Calibri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  <a:cs typeface="Calibri" pitchFamily="34" charset="0"/>
                          </a:rPr>
                          <m:t>𝑆𝑆</m:t>
                        </m:r>
                        <m:r>
                          <a:rPr lang="en-US" sz="2000" b="0" i="1" smtClean="0">
                            <a:latin typeface="Cambria Math"/>
                            <a:cs typeface="Calibri" pitchFamily="34" charset="0"/>
                          </a:rPr>
                          <m:t>𝐸</m:t>
                        </m:r>
                        <m:r>
                          <a:rPr lang="en-US" sz="2000" b="0" i="1" smtClean="0">
                            <a:latin typeface="Cambria Math"/>
                            <a:cs typeface="Calibri" pitchFamily="34" charset="0"/>
                          </a:rPr>
                          <m:t> 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  <a:cs typeface="Calibri" pitchFamily="34" charset="0"/>
                          </a:rPr>
                          <m:t>𝑑𝑓</m:t>
                        </m:r>
                        <m:r>
                          <a:rPr lang="en-US" sz="2000" b="0" i="1" baseline="-25000" smtClean="0">
                            <a:latin typeface="Cambria Math"/>
                            <a:cs typeface="Calibri" pitchFamily="34" charset="0"/>
                          </a:rPr>
                          <m:t>𝑒𝑟𝑟𝑜𝑟</m:t>
                        </m:r>
                      </m:den>
                    </m:f>
                    <m:r>
                      <a:rPr lang="en-US" sz="2000" b="0" i="0" smtClean="0">
                        <a:latin typeface="Cambria Math"/>
                        <a:cs typeface="Calibri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baseline="-25000" smtClean="0">
                            <a:latin typeface="Cambria Math"/>
                            <a:cs typeface="Calibri" pitchFamily="34" charset="0"/>
                          </a:rPr>
                        </m:ctrlPr>
                      </m:fPr>
                      <m:num>
                        <m:r>
                          <a:rPr lang="en-US" sz="2000" b="0" i="0" smtClean="0">
                            <a:latin typeface="Cambria Math"/>
                            <a:cs typeface="Calibri" pitchFamily="34" charset="0"/>
                          </a:rPr>
                          <m:t>2812.571</m:t>
                        </m:r>
                      </m:num>
                      <m:den>
                        <m:r>
                          <a:rPr lang="en-US" sz="2000" b="0" i="1" smtClean="0">
                            <a:latin typeface="Cambria Math"/>
                            <a:cs typeface="Calibri" pitchFamily="34" charset="0"/>
                          </a:rPr>
                          <m:t>18</m:t>
                        </m:r>
                      </m:den>
                    </m:f>
                    <m:r>
                      <a:rPr lang="en-US" sz="2000" b="0" i="1" smtClean="0">
                        <a:latin typeface="Cambria Math"/>
                        <a:cs typeface="Calibri" pitchFamily="34" charset="0"/>
                      </a:rPr>
                      <m:t>=156.254</m:t>
                    </m:r>
                  </m:oMath>
                </a14:m>
                <a:r>
                  <a:rPr lang="en-US" sz="2000" dirty="0" smtClean="0">
                    <a:latin typeface="Calibri" pitchFamily="34" charset="0"/>
                    <a:cs typeface="Calibri" pitchFamily="34" charset="0"/>
                  </a:rPr>
                  <a:t> </a:t>
                </a:r>
                <a:endParaRPr lang="en-US" sz="2000" i="1" dirty="0">
                  <a:latin typeface="Cambria Math"/>
                  <a:cs typeface="Calibri" pitchFamily="34" charset="0"/>
                </a:endParaRPr>
              </a:p>
              <a:p>
                <a:pPr algn="just"/>
                <a:endParaRPr lang="en-US" sz="2000" i="1" dirty="0" smtClean="0">
                  <a:latin typeface="Cambria Math"/>
                  <a:cs typeface="Calibri" pitchFamily="34" charset="0"/>
                </a:endParaRPr>
              </a:p>
              <a:p>
                <a:pPr algn="just"/>
                <a:endParaRPr lang="en-US" sz="2000" i="1" dirty="0">
                  <a:latin typeface="Cambria Math"/>
                  <a:cs typeface="Calibri" pitchFamily="34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cs typeface="Calibri" pitchFamily="34" charset="0"/>
                      </a:rPr>
                      <m:t>𝑆𝑆</m:t>
                    </m:r>
                    <m:r>
                      <a:rPr lang="en-US" sz="2000" b="0" i="1" smtClean="0">
                        <a:latin typeface="Cambria Math"/>
                        <a:cs typeface="Calibri" pitchFamily="34" charset="0"/>
                      </a:rPr>
                      <m:t>𝑇</m:t>
                    </m:r>
                    <m:r>
                      <a:rPr lang="en-US" sz="2000" i="1">
                        <a:latin typeface="Cambria Math"/>
                        <a:cs typeface="Calibri" pitchFamily="34" charset="0"/>
                      </a:rPr>
                      <m:t>                </m:t>
                    </m:r>
                    <m:r>
                      <a:rPr lang="en-US" sz="2000" b="0" i="1" smtClean="0">
                        <a:latin typeface="Cambria Math"/>
                        <a:cs typeface="Calibri" pitchFamily="34" charset="0"/>
                      </a:rPr>
                      <m:t>    </m:t>
                    </m:r>
                    <m:r>
                      <a:rPr lang="en-US" sz="2000" i="1">
                        <a:latin typeface="Cambria Math"/>
                        <a:cs typeface="Calibri" pitchFamily="34" charset="0"/>
                      </a:rPr>
                      <m:t>𝑑𝑓</m:t>
                    </m:r>
                    <m:r>
                      <a:rPr lang="en-US" sz="2000" b="0" i="1" baseline="-25000" smtClean="0">
                        <a:latin typeface="Cambria Math"/>
                        <a:cs typeface="Calibri" pitchFamily="34" charset="0"/>
                      </a:rPr>
                      <m:t>𝑡𝑜𝑡𝑎𝑙</m:t>
                    </m:r>
                    <m:r>
                      <a:rPr lang="en-US" sz="2000" i="1">
                        <a:latin typeface="Cambria Math"/>
                        <a:cs typeface="Calibri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/>
                        <a:cs typeface="Calibri" pitchFamily="34" charset="0"/>
                      </a:rPr>
                      <m:t>21</m:t>
                    </m:r>
                    <m:r>
                      <a:rPr lang="en-US" sz="2000" i="1">
                        <a:latin typeface="Cambria Math"/>
                        <a:cs typeface="Calibri" pitchFamily="34" charset="0"/>
                      </a:rPr>
                      <m:t>−1</m:t>
                    </m:r>
                    <m:r>
                      <a:rPr lang="en-US" sz="2000" b="0" i="1" smtClean="0">
                        <a:latin typeface="Cambria Math"/>
                        <a:cs typeface="Calibri" pitchFamily="34" charset="0"/>
                      </a:rPr>
                      <m:t>=20</m:t>
                    </m:r>
                    <m:r>
                      <a:rPr lang="en-US" sz="2000" i="1">
                        <a:latin typeface="Cambria Math"/>
                        <a:cs typeface="Calibri" pitchFamily="34" charset="0"/>
                      </a:rPr>
                      <m:t>              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/>
                        <a:cs typeface="Calibri" pitchFamily="34" charset="0"/>
                      </a:rPr>
                      <m:t>𝐹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/>
                        <a:cs typeface="Calibri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/>
                            <a:cs typeface="Calibri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/>
                            <a:cs typeface="Calibri" pitchFamily="34" charset="0"/>
                          </a:rPr>
                          <m:t>𝑀𝑆𝐶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/>
                            <a:cs typeface="Calibri" pitchFamily="34" charset="0"/>
                          </a:rPr>
                          <m:t>𝑀𝑆𝐸</m:t>
                        </m:r>
                      </m:den>
                    </m:f>
                  </m:oMath>
                </a14:m>
                <a:r>
                  <a:rPr lang="en-US" sz="2000" dirty="0">
                    <a:latin typeface="Calibri" pitchFamily="34" charset="0"/>
                    <a:cs typeface="Calibri" pitchFamily="34" charset="0"/>
                  </a:rPr>
                  <a:t>	</a:t>
                </a:r>
                <a:endParaRPr lang="en-US" sz="2000" i="1" dirty="0">
                  <a:latin typeface="Cambria Math"/>
                  <a:cs typeface="Calibri" pitchFamily="34" charset="0"/>
                </a:endParaRPr>
              </a:p>
              <a:p>
                <a:pPr algn="just"/>
                <a:endParaRPr lang="en-US" sz="2000" i="1" dirty="0" smtClean="0">
                  <a:latin typeface="Cambria Math"/>
                  <a:cs typeface="Calibri" pitchFamily="34" charset="0"/>
                </a:endParaRPr>
              </a:p>
              <a:p>
                <a:pPr algn="just"/>
                <a:r>
                  <a:rPr lang="en-US" sz="1600" dirty="0" smtClean="0">
                    <a:latin typeface="Cambria Math"/>
                    <a:cs typeface="Calibri" pitchFamily="34" charset="0"/>
                  </a:rPr>
                  <a:t>MSC = Mean Square Columns/treatments</a:t>
                </a:r>
              </a:p>
              <a:p>
                <a:pPr algn="just"/>
                <a:r>
                  <a:rPr lang="en-US" sz="1600" dirty="0" smtClean="0">
                    <a:latin typeface="Cambria Math"/>
                    <a:cs typeface="Calibri" pitchFamily="34" charset="0"/>
                  </a:rPr>
                  <a:t>MSE = Mean Square Error</a:t>
                </a:r>
                <a:endParaRPr lang="en-US" sz="1600" dirty="0">
                  <a:latin typeface="Cambria Math"/>
                  <a:cs typeface="Calibri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905000"/>
                <a:ext cx="7924800" cy="3908121"/>
              </a:xfrm>
              <a:prstGeom prst="rect">
                <a:avLst/>
              </a:prstGeom>
              <a:blipFill rotWithShape="1">
                <a:blip r:embed="rId2"/>
                <a:stretch>
                  <a:fillRect l="-846" r="-1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870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4200" y="3124199"/>
            <a:ext cx="2514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Introduction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42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457201"/>
            <a:ext cx="5312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Example – One way ANOVA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" y="1219200"/>
            <a:ext cx="7543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latin typeface="Calibri" pitchFamily="34" charset="0"/>
                <a:cs typeface="Calibri" pitchFamily="34" charset="0"/>
              </a:rPr>
              <a:t>Step 5: Calculate F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90600" y="1905000"/>
                <a:ext cx="7924800" cy="4128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  <a:cs typeface="Calibri" pitchFamily="34" charset="0"/>
                      </a:rPr>
                      <m:t>𝑆</m:t>
                    </m:r>
                    <m:r>
                      <a:rPr lang="en-US" sz="2000" b="0" i="1" smtClean="0">
                        <a:latin typeface="Cambria Math"/>
                        <a:cs typeface="Calibri" pitchFamily="34" charset="0"/>
                      </a:rPr>
                      <m:t>𝑆𝐶</m:t>
                    </m:r>
                    <m:r>
                      <a:rPr lang="en-US" sz="2000" b="0" i="1" smtClean="0">
                        <a:latin typeface="Cambria Math"/>
                        <a:cs typeface="Calibri" pitchFamily="34" charset="0"/>
                      </a:rPr>
                      <m:t>                </m:t>
                    </m:r>
                    <m:r>
                      <a:rPr lang="en-US" sz="2000" b="0" i="1" smtClean="0">
                        <a:latin typeface="Cambria Math"/>
                        <a:cs typeface="Calibri" pitchFamily="34" charset="0"/>
                      </a:rPr>
                      <m:t>𝑑𝑓𝑐𝑜𝑙𝑢𝑚𝑛𝑠</m:t>
                    </m:r>
                    <m:r>
                      <a:rPr lang="en-US" sz="2000" b="0" i="1" smtClean="0">
                        <a:latin typeface="Cambria Math"/>
                        <a:cs typeface="Calibri" pitchFamily="34" charset="0"/>
                      </a:rPr>
                      <m:t>=3−1=2           </m:t>
                    </m:r>
                    <m:r>
                      <a:rPr lang="en-US" sz="2000" b="0" i="1" smtClean="0">
                        <a:latin typeface="Cambria Math"/>
                        <a:cs typeface="Calibri" pitchFamily="34" charset="0"/>
                      </a:rPr>
                      <m:t>𝑀𝑆𝐶</m:t>
                    </m:r>
                    <m:r>
                      <a:rPr lang="en-US" sz="2000" b="0" i="1" smtClean="0">
                        <a:latin typeface="Cambria Math"/>
                        <a:cs typeface="Calibri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/>
                            <a:cs typeface="Calibri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/>
                            <a:cs typeface="Calibri" pitchFamily="34" charset="0"/>
                          </a:rPr>
                          <m:t>𝑆𝑆𝐶</m:t>
                        </m:r>
                      </m:num>
                      <m:den>
                        <m:r>
                          <a:rPr lang="en-US" sz="2000" b="0" i="1" smtClean="0">
                            <a:latin typeface="Cambria Math"/>
                            <a:cs typeface="Calibri" pitchFamily="34" charset="0"/>
                          </a:rPr>
                          <m:t>𝑑𝑓</m:t>
                        </m:r>
                        <m:r>
                          <a:rPr lang="en-US" sz="2000" b="0" i="1" baseline="-25000" smtClean="0">
                            <a:latin typeface="Cambria Math"/>
                            <a:cs typeface="Calibri" pitchFamily="34" charset="0"/>
                          </a:rPr>
                          <m:t>𝑐𝑜𝑙𝑢𝑚𝑛𝑠</m:t>
                        </m:r>
                      </m:den>
                    </m:f>
                    <m:r>
                      <a:rPr lang="en-US" sz="2000" b="0" i="0" smtClean="0">
                        <a:latin typeface="Cambria Math"/>
                        <a:cs typeface="Calibri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/>
                            <a:cs typeface="Calibri" pitchFamily="34" charset="0"/>
                          </a:rPr>
                        </m:ctrlPr>
                      </m:fPr>
                      <m:num>
                        <m:r>
                          <a:rPr lang="en-US" sz="2000" b="0" i="0" smtClean="0">
                            <a:latin typeface="Cambria Math"/>
                            <a:cs typeface="Calibri" pitchFamily="34" charset="0"/>
                          </a:rPr>
                          <m:t>88.66</m:t>
                        </m:r>
                      </m:num>
                      <m:den>
                        <m:r>
                          <a:rPr lang="en-US" sz="2000" b="0" i="1" smtClean="0">
                            <a:latin typeface="Cambria Math"/>
                            <a:cs typeface="Calibri" pitchFamily="34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/>
                        <a:cs typeface="Calibri" pitchFamily="34" charset="0"/>
                      </a:rPr>
                      <m:t>=44.33</m:t>
                    </m:r>
                  </m:oMath>
                </a14:m>
                <a:r>
                  <a:rPr lang="en-US" sz="2000" dirty="0" smtClean="0">
                    <a:latin typeface="Calibri" pitchFamily="34" charset="0"/>
                    <a:cs typeface="Calibri" pitchFamily="34" charset="0"/>
                  </a:rPr>
                  <a:t>	</a:t>
                </a:r>
              </a:p>
              <a:p>
                <a:pPr algn="just"/>
                <a:endParaRPr lang="en-US" sz="2000" i="1" dirty="0" smtClean="0">
                  <a:latin typeface="Calibri" pitchFamily="34" charset="0"/>
                  <a:cs typeface="Calibri" pitchFamily="34" charset="0"/>
                </a:endParaRPr>
              </a:p>
              <a:p>
                <a:pPr algn="just"/>
                <a:endParaRPr lang="en-US" sz="2000" i="1" dirty="0">
                  <a:latin typeface="Calibri" pitchFamily="34" charset="0"/>
                  <a:cs typeface="Calibri" pitchFamily="34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cs typeface="Calibri" pitchFamily="34" charset="0"/>
                      </a:rPr>
                      <m:t>𝑆𝑆</m:t>
                    </m:r>
                    <m:r>
                      <a:rPr lang="en-US" sz="2000" b="0" i="1" smtClean="0">
                        <a:latin typeface="Cambria Math"/>
                        <a:cs typeface="Calibri" pitchFamily="34" charset="0"/>
                      </a:rPr>
                      <m:t>𝐸</m:t>
                    </m:r>
                    <m:r>
                      <a:rPr lang="en-US" sz="2000" i="1">
                        <a:latin typeface="Cambria Math"/>
                        <a:cs typeface="Calibri" pitchFamily="34" charset="0"/>
                      </a:rPr>
                      <m:t>             </m:t>
                    </m:r>
                    <m:r>
                      <a:rPr lang="en-US" sz="2000" i="1">
                        <a:latin typeface="Cambria Math"/>
                        <a:cs typeface="Calibri" pitchFamily="34" charset="0"/>
                      </a:rPr>
                      <m:t>𝑑𝑓𝑒𝑟𝑟𝑜𝑟</m:t>
                    </m:r>
                    <m:r>
                      <a:rPr lang="en-US" sz="2000" i="1">
                        <a:latin typeface="Cambria Math"/>
                        <a:cs typeface="Calibri" pitchFamily="34" charset="0"/>
                      </a:rPr>
                      <m:t>=21−3=18       </m:t>
                    </m:r>
                    <m:r>
                      <a:rPr lang="en-US" sz="2000" i="1">
                        <a:latin typeface="Cambria Math"/>
                        <a:cs typeface="Calibri" pitchFamily="34" charset="0"/>
                      </a:rPr>
                      <m:t>𝑀𝑆</m:t>
                    </m:r>
                    <m:r>
                      <a:rPr lang="en-US" sz="2000" b="0" i="1" smtClean="0">
                        <a:latin typeface="Cambria Math"/>
                        <a:cs typeface="Calibri" pitchFamily="34" charset="0"/>
                      </a:rPr>
                      <m:t>𝐸</m:t>
                    </m:r>
                    <m:r>
                      <a:rPr lang="en-US" sz="2000" i="1">
                        <a:latin typeface="Cambria Math"/>
                        <a:cs typeface="Calibri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  <a:cs typeface="Calibri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  <a:cs typeface="Calibri" pitchFamily="34" charset="0"/>
                          </a:rPr>
                          <m:t>𝑆𝑆</m:t>
                        </m:r>
                        <m:r>
                          <a:rPr lang="en-US" sz="2000" b="0" i="1" smtClean="0">
                            <a:latin typeface="Cambria Math"/>
                            <a:cs typeface="Calibri" pitchFamily="34" charset="0"/>
                          </a:rPr>
                          <m:t>𝐸</m:t>
                        </m:r>
                        <m:r>
                          <a:rPr lang="en-US" sz="2000" b="0" i="1" smtClean="0">
                            <a:latin typeface="Cambria Math"/>
                            <a:cs typeface="Calibri" pitchFamily="34" charset="0"/>
                          </a:rPr>
                          <m:t> 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  <a:cs typeface="Calibri" pitchFamily="34" charset="0"/>
                          </a:rPr>
                          <m:t>𝑑𝑓</m:t>
                        </m:r>
                        <m:r>
                          <a:rPr lang="en-US" sz="2000" b="0" i="1" baseline="-25000" smtClean="0">
                            <a:latin typeface="Cambria Math"/>
                            <a:cs typeface="Calibri" pitchFamily="34" charset="0"/>
                          </a:rPr>
                          <m:t>𝑒𝑟𝑟𝑜𝑟</m:t>
                        </m:r>
                      </m:den>
                    </m:f>
                    <m:r>
                      <a:rPr lang="en-US" sz="2000" b="0" i="0" smtClean="0">
                        <a:latin typeface="Cambria Math"/>
                        <a:cs typeface="Calibri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baseline="-25000" smtClean="0">
                            <a:latin typeface="Cambria Math"/>
                            <a:cs typeface="Calibri" pitchFamily="34" charset="0"/>
                          </a:rPr>
                        </m:ctrlPr>
                      </m:fPr>
                      <m:num>
                        <m:r>
                          <a:rPr lang="en-US" sz="2000" b="0" i="0" smtClean="0">
                            <a:latin typeface="Cambria Math"/>
                            <a:cs typeface="Calibri" pitchFamily="34" charset="0"/>
                          </a:rPr>
                          <m:t>2812.571</m:t>
                        </m:r>
                      </m:num>
                      <m:den>
                        <m:r>
                          <a:rPr lang="en-US" sz="2000" b="0" i="1" smtClean="0">
                            <a:latin typeface="Cambria Math"/>
                            <a:cs typeface="Calibri" pitchFamily="34" charset="0"/>
                          </a:rPr>
                          <m:t>18</m:t>
                        </m:r>
                      </m:den>
                    </m:f>
                    <m:r>
                      <a:rPr lang="en-US" sz="2000" b="0" i="1" smtClean="0">
                        <a:latin typeface="Cambria Math"/>
                        <a:cs typeface="Calibri" pitchFamily="34" charset="0"/>
                      </a:rPr>
                      <m:t>=156.254</m:t>
                    </m:r>
                  </m:oMath>
                </a14:m>
                <a:r>
                  <a:rPr lang="en-US" sz="2000" dirty="0" smtClean="0">
                    <a:latin typeface="Calibri" pitchFamily="34" charset="0"/>
                    <a:cs typeface="Calibri" pitchFamily="34" charset="0"/>
                  </a:rPr>
                  <a:t> </a:t>
                </a:r>
                <a:endParaRPr lang="en-US" sz="2000" i="1" dirty="0">
                  <a:latin typeface="Cambria Math"/>
                  <a:cs typeface="Calibri" pitchFamily="34" charset="0"/>
                </a:endParaRPr>
              </a:p>
              <a:p>
                <a:pPr algn="just"/>
                <a:endParaRPr lang="en-US" sz="2000" i="1" dirty="0" smtClean="0">
                  <a:latin typeface="Cambria Math"/>
                  <a:cs typeface="Calibri" pitchFamily="34" charset="0"/>
                </a:endParaRPr>
              </a:p>
              <a:p>
                <a:pPr algn="just"/>
                <a:endParaRPr lang="en-US" sz="2000" i="1" dirty="0">
                  <a:latin typeface="Cambria Math"/>
                  <a:cs typeface="Calibri" pitchFamily="34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cs typeface="Calibri" pitchFamily="34" charset="0"/>
                      </a:rPr>
                      <m:t>𝑆𝑆</m:t>
                    </m:r>
                    <m:r>
                      <a:rPr lang="en-US" sz="2000" b="0" i="1" smtClean="0">
                        <a:latin typeface="Cambria Math"/>
                        <a:cs typeface="Calibri" pitchFamily="34" charset="0"/>
                      </a:rPr>
                      <m:t>𝑇</m:t>
                    </m:r>
                    <m:r>
                      <a:rPr lang="en-US" sz="2000" i="1">
                        <a:latin typeface="Cambria Math"/>
                        <a:cs typeface="Calibri" pitchFamily="34" charset="0"/>
                      </a:rPr>
                      <m:t>                </m:t>
                    </m:r>
                    <m:r>
                      <a:rPr lang="en-US" sz="2000" b="0" i="1" smtClean="0">
                        <a:latin typeface="Cambria Math"/>
                        <a:cs typeface="Calibri" pitchFamily="34" charset="0"/>
                      </a:rPr>
                      <m:t>    </m:t>
                    </m:r>
                    <m:r>
                      <a:rPr lang="en-US" sz="2000" i="1">
                        <a:latin typeface="Cambria Math"/>
                        <a:cs typeface="Calibri" pitchFamily="34" charset="0"/>
                      </a:rPr>
                      <m:t>𝑑𝑓</m:t>
                    </m:r>
                    <m:r>
                      <a:rPr lang="en-US" sz="2000" b="0" i="1" baseline="-25000" smtClean="0">
                        <a:latin typeface="Cambria Math"/>
                        <a:cs typeface="Calibri" pitchFamily="34" charset="0"/>
                      </a:rPr>
                      <m:t>𝑡𝑜𝑡𝑎𝑙</m:t>
                    </m:r>
                    <m:r>
                      <a:rPr lang="en-US" sz="2000" i="1">
                        <a:latin typeface="Cambria Math"/>
                        <a:cs typeface="Calibri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/>
                        <a:cs typeface="Calibri" pitchFamily="34" charset="0"/>
                      </a:rPr>
                      <m:t>21</m:t>
                    </m:r>
                    <m:r>
                      <a:rPr lang="en-US" sz="2000" i="1">
                        <a:latin typeface="Cambria Math"/>
                        <a:cs typeface="Calibri" pitchFamily="34" charset="0"/>
                      </a:rPr>
                      <m:t>−1</m:t>
                    </m:r>
                    <m:r>
                      <a:rPr lang="en-US" sz="2000" b="0" i="1" smtClean="0">
                        <a:latin typeface="Cambria Math"/>
                        <a:cs typeface="Calibri" pitchFamily="34" charset="0"/>
                      </a:rPr>
                      <m:t>=20</m:t>
                    </m:r>
                    <m:r>
                      <a:rPr lang="en-US" sz="2000" i="1">
                        <a:latin typeface="Cambria Math"/>
                        <a:cs typeface="Calibri" pitchFamily="34" charset="0"/>
                      </a:rPr>
                      <m:t>              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/>
                        <a:cs typeface="Calibri" pitchFamily="34" charset="0"/>
                      </a:rPr>
                      <m:t>𝐹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/>
                        <a:cs typeface="Calibri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/>
                            <a:cs typeface="Calibri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/>
                            <a:cs typeface="Calibri" pitchFamily="34" charset="0"/>
                          </a:rPr>
                          <m:t>𝑀𝑆𝐶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/>
                            <a:cs typeface="Calibri" pitchFamily="34" charset="0"/>
                          </a:rPr>
                          <m:t>𝑀𝑆𝐸</m:t>
                        </m:r>
                      </m:den>
                    </m:f>
                    <m:r>
                      <a:rPr lang="en-US" sz="2000" b="0" i="0" smtClean="0">
                        <a:solidFill>
                          <a:srgbClr val="C00000"/>
                        </a:solidFill>
                        <a:latin typeface="Cambria Math"/>
                        <a:cs typeface="Calibri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/>
                            <a:cs typeface="Calibri" pitchFamily="34" charset="0"/>
                          </a:rPr>
                        </m:ctrlPr>
                      </m:fPr>
                      <m:num>
                        <m:r>
                          <a:rPr lang="en-US" sz="2000" b="0" i="0" smtClean="0">
                            <a:solidFill>
                              <a:srgbClr val="C00000"/>
                            </a:solidFill>
                            <a:latin typeface="Cambria Math"/>
                            <a:cs typeface="Calibri" pitchFamily="34" charset="0"/>
                          </a:rPr>
                          <m:t>44.33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/>
                            <a:cs typeface="Calibri" pitchFamily="34" charset="0"/>
                          </a:rPr>
                          <m:t>156.254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/>
                        <a:cs typeface="Calibri" pitchFamily="34" charset="0"/>
                      </a:rPr>
                      <m:t>=0.2837</m:t>
                    </m:r>
                  </m:oMath>
                </a14:m>
                <a:r>
                  <a:rPr lang="en-US" sz="2000" dirty="0">
                    <a:latin typeface="Calibri" pitchFamily="34" charset="0"/>
                    <a:cs typeface="Calibri" pitchFamily="34" charset="0"/>
                  </a:rPr>
                  <a:t>	</a:t>
                </a:r>
                <a:endParaRPr lang="en-US" sz="2000" i="1" dirty="0">
                  <a:latin typeface="Cambria Math"/>
                  <a:cs typeface="Calibri" pitchFamily="34" charset="0"/>
                </a:endParaRPr>
              </a:p>
              <a:p>
                <a:pPr algn="just"/>
                <a:endParaRPr lang="en-US" sz="2000" i="1" dirty="0" smtClean="0">
                  <a:latin typeface="Cambria Math"/>
                  <a:cs typeface="Calibri" pitchFamily="34" charset="0"/>
                </a:endParaRPr>
              </a:p>
              <a:p>
                <a:pPr algn="just"/>
                <a:r>
                  <a:rPr lang="en-US" sz="1600" dirty="0" smtClean="0">
                    <a:latin typeface="Cambria Math"/>
                    <a:cs typeface="Calibri" pitchFamily="34" charset="0"/>
                  </a:rPr>
                  <a:t>MSC = Mean Square Columns/treatments</a:t>
                </a:r>
              </a:p>
              <a:p>
                <a:pPr algn="just"/>
                <a:r>
                  <a:rPr lang="en-US" sz="1600" dirty="0" smtClean="0">
                    <a:latin typeface="Cambria Math"/>
                    <a:cs typeface="Calibri" pitchFamily="34" charset="0"/>
                  </a:rPr>
                  <a:t>MSE = Mean Square Error</a:t>
                </a:r>
                <a:endParaRPr lang="en-US" sz="1600" dirty="0">
                  <a:latin typeface="Cambria Math"/>
                  <a:cs typeface="Calibri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905000"/>
                <a:ext cx="7924800" cy="4128118"/>
              </a:xfrm>
              <a:prstGeom prst="rect">
                <a:avLst/>
              </a:prstGeom>
              <a:blipFill rotWithShape="1">
                <a:blip r:embed="rId2"/>
                <a:stretch>
                  <a:fillRect l="-846" r="-1769" b="-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070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457201"/>
            <a:ext cx="5312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Example – One way ANOVA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" y="1219200"/>
            <a:ext cx="7543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latin typeface="Calibri" pitchFamily="34" charset="0"/>
                <a:cs typeface="Calibri" pitchFamily="34" charset="0"/>
              </a:rPr>
              <a:t>Step 6: Calculate F Critical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62000" y="1752600"/>
                <a:ext cx="7924800" cy="3635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  <a:cs typeface="Calibri" pitchFamily="34" charset="0"/>
                      </a:rPr>
                      <m:t>𝑆</m:t>
                    </m:r>
                    <m:r>
                      <a:rPr lang="en-US" sz="2000" b="0" i="1" smtClean="0">
                        <a:latin typeface="Cambria Math"/>
                        <a:cs typeface="Calibri" pitchFamily="34" charset="0"/>
                      </a:rPr>
                      <m:t>𝑆𝐶</m:t>
                    </m:r>
                    <m:r>
                      <a:rPr lang="en-US" sz="2000" b="0" i="1" smtClean="0">
                        <a:latin typeface="Cambria Math"/>
                        <a:cs typeface="Calibri" pitchFamily="34" charset="0"/>
                      </a:rPr>
                      <m:t>                </m:t>
                    </m:r>
                    <m:r>
                      <a:rPr lang="en-US" sz="2000" b="0" i="1" smtClean="0">
                        <a:latin typeface="Cambria Math"/>
                        <a:cs typeface="Calibri" pitchFamily="34" charset="0"/>
                      </a:rPr>
                      <m:t>𝑑𝑓𝑐𝑜𝑙𝑢𝑚𝑛𝑠</m:t>
                    </m:r>
                    <m:r>
                      <a:rPr lang="en-US" sz="2000" b="0" i="1" smtClean="0">
                        <a:latin typeface="Cambria Math"/>
                        <a:cs typeface="Calibri" pitchFamily="34" charset="0"/>
                      </a:rPr>
                      <m:t>=3−1=2           </m:t>
                    </m:r>
                    <m:r>
                      <a:rPr lang="en-US" sz="2000" b="0" i="1" smtClean="0">
                        <a:latin typeface="Cambria Math"/>
                        <a:cs typeface="Calibri" pitchFamily="34" charset="0"/>
                      </a:rPr>
                      <m:t>𝑀𝑆𝐶</m:t>
                    </m:r>
                    <m:r>
                      <a:rPr lang="en-US" sz="2000" b="0" i="1" smtClean="0">
                        <a:latin typeface="Cambria Math"/>
                        <a:cs typeface="Calibri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/>
                            <a:cs typeface="Calibri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/>
                            <a:cs typeface="Calibri" pitchFamily="34" charset="0"/>
                          </a:rPr>
                          <m:t>𝑆𝑆𝐶</m:t>
                        </m:r>
                      </m:num>
                      <m:den>
                        <m:r>
                          <a:rPr lang="en-US" sz="2000" b="0" i="1" smtClean="0">
                            <a:latin typeface="Cambria Math"/>
                            <a:cs typeface="Calibri" pitchFamily="34" charset="0"/>
                          </a:rPr>
                          <m:t>𝑑𝑓</m:t>
                        </m:r>
                        <m:r>
                          <a:rPr lang="en-US" sz="2000" b="0" i="1" baseline="-25000" smtClean="0">
                            <a:latin typeface="Cambria Math"/>
                            <a:cs typeface="Calibri" pitchFamily="34" charset="0"/>
                          </a:rPr>
                          <m:t>𝑐𝑜𝑙𝑢𝑚𝑛𝑠</m:t>
                        </m:r>
                      </m:den>
                    </m:f>
                    <m:r>
                      <a:rPr lang="en-US" sz="2000" b="0" i="0" smtClean="0">
                        <a:latin typeface="Cambria Math"/>
                        <a:cs typeface="Calibri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/>
                            <a:cs typeface="Calibri" pitchFamily="34" charset="0"/>
                          </a:rPr>
                        </m:ctrlPr>
                      </m:fPr>
                      <m:num>
                        <m:r>
                          <a:rPr lang="en-US" sz="2000" b="0" i="0" smtClean="0">
                            <a:latin typeface="Cambria Math"/>
                            <a:cs typeface="Calibri" pitchFamily="34" charset="0"/>
                          </a:rPr>
                          <m:t>88.66</m:t>
                        </m:r>
                      </m:num>
                      <m:den>
                        <m:r>
                          <a:rPr lang="en-US" sz="2000" b="0" i="1" smtClean="0">
                            <a:latin typeface="Cambria Math"/>
                            <a:cs typeface="Calibri" pitchFamily="34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/>
                        <a:cs typeface="Calibri" pitchFamily="34" charset="0"/>
                      </a:rPr>
                      <m:t>=44.33</m:t>
                    </m:r>
                  </m:oMath>
                </a14:m>
                <a:r>
                  <a:rPr lang="en-US" sz="2000" dirty="0" smtClean="0">
                    <a:latin typeface="Calibri" pitchFamily="34" charset="0"/>
                    <a:cs typeface="Calibri" pitchFamily="34" charset="0"/>
                  </a:rPr>
                  <a:t>	</a:t>
                </a:r>
                <a:endParaRPr lang="en-US" sz="2000" i="1" dirty="0">
                  <a:latin typeface="Calibri" pitchFamily="34" charset="0"/>
                  <a:cs typeface="Calibri" pitchFamily="34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cs typeface="Calibri" pitchFamily="34" charset="0"/>
                      </a:rPr>
                      <m:t>𝑆𝑆</m:t>
                    </m:r>
                    <m:r>
                      <a:rPr lang="en-US" sz="2000" b="0" i="1" smtClean="0">
                        <a:latin typeface="Cambria Math"/>
                        <a:cs typeface="Calibri" pitchFamily="34" charset="0"/>
                      </a:rPr>
                      <m:t>𝐸</m:t>
                    </m:r>
                    <m:r>
                      <a:rPr lang="en-US" sz="2000" i="1">
                        <a:latin typeface="Cambria Math"/>
                        <a:cs typeface="Calibri" pitchFamily="34" charset="0"/>
                      </a:rPr>
                      <m:t>             </m:t>
                    </m:r>
                    <m:r>
                      <a:rPr lang="en-US" sz="2000" i="1">
                        <a:latin typeface="Cambria Math"/>
                        <a:cs typeface="Calibri" pitchFamily="34" charset="0"/>
                      </a:rPr>
                      <m:t>𝑑𝑓𝑒𝑟𝑟𝑜𝑟</m:t>
                    </m:r>
                    <m:r>
                      <a:rPr lang="en-US" sz="2000" i="1">
                        <a:latin typeface="Cambria Math"/>
                        <a:cs typeface="Calibri" pitchFamily="34" charset="0"/>
                      </a:rPr>
                      <m:t>=21−3=18       </m:t>
                    </m:r>
                    <m:r>
                      <a:rPr lang="en-US" sz="2000" i="1">
                        <a:latin typeface="Cambria Math"/>
                        <a:cs typeface="Calibri" pitchFamily="34" charset="0"/>
                      </a:rPr>
                      <m:t>𝑀𝑆</m:t>
                    </m:r>
                    <m:r>
                      <a:rPr lang="en-US" sz="2000" b="0" i="1" smtClean="0">
                        <a:latin typeface="Cambria Math"/>
                        <a:cs typeface="Calibri" pitchFamily="34" charset="0"/>
                      </a:rPr>
                      <m:t>𝐸</m:t>
                    </m:r>
                    <m:r>
                      <a:rPr lang="en-US" sz="2000" i="1">
                        <a:latin typeface="Cambria Math"/>
                        <a:cs typeface="Calibri" pitchFamily="34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/>
                            <a:cs typeface="Calibri" pitchFamily="34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  <a:cs typeface="Calibri" pitchFamily="34" charset="0"/>
                          </a:rPr>
                          <m:t>𝑆𝑆</m:t>
                        </m:r>
                        <m:r>
                          <a:rPr lang="en-US" sz="2000" b="0" i="1" smtClean="0">
                            <a:latin typeface="Cambria Math"/>
                            <a:cs typeface="Calibri" pitchFamily="34" charset="0"/>
                          </a:rPr>
                          <m:t>𝐸</m:t>
                        </m:r>
                        <m:r>
                          <a:rPr lang="en-US" sz="2000" b="0" i="1" smtClean="0">
                            <a:latin typeface="Cambria Math"/>
                            <a:cs typeface="Calibri" pitchFamily="34" charset="0"/>
                          </a:rPr>
                          <m:t> 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  <a:cs typeface="Calibri" pitchFamily="34" charset="0"/>
                          </a:rPr>
                          <m:t>𝑑𝑓</m:t>
                        </m:r>
                        <m:r>
                          <a:rPr lang="en-US" sz="2000" b="0" i="1" baseline="-25000" smtClean="0">
                            <a:latin typeface="Cambria Math"/>
                            <a:cs typeface="Calibri" pitchFamily="34" charset="0"/>
                          </a:rPr>
                          <m:t>𝑒𝑟𝑟𝑜𝑟</m:t>
                        </m:r>
                      </m:den>
                    </m:f>
                    <m:r>
                      <a:rPr lang="en-US" sz="2000" b="0" i="0" smtClean="0">
                        <a:latin typeface="Cambria Math"/>
                        <a:cs typeface="Calibri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baseline="-25000" smtClean="0">
                            <a:latin typeface="Cambria Math"/>
                            <a:cs typeface="Calibri" pitchFamily="34" charset="0"/>
                          </a:rPr>
                        </m:ctrlPr>
                      </m:fPr>
                      <m:num>
                        <m:r>
                          <a:rPr lang="en-US" sz="2000" b="0" i="0" smtClean="0">
                            <a:latin typeface="Cambria Math"/>
                            <a:cs typeface="Calibri" pitchFamily="34" charset="0"/>
                          </a:rPr>
                          <m:t>2812.571</m:t>
                        </m:r>
                      </m:num>
                      <m:den>
                        <m:r>
                          <a:rPr lang="en-US" sz="2000" b="0" i="1" smtClean="0">
                            <a:latin typeface="Cambria Math"/>
                            <a:cs typeface="Calibri" pitchFamily="34" charset="0"/>
                          </a:rPr>
                          <m:t>18</m:t>
                        </m:r>
                      </m:den>
                    </m:f>
                    <m:r>
                      <a:rPr lang="en-US" sz="2000" b="0" i="1" smtClean="0">
                        <a:latin typeface="Cambria Math"/>
                        <a:cs typeface="Calibri" pitchFamily="34" charset="0"/>
                      </a:rPr>
                      <m:t>=156.254</m:t>
                    </m:r>
                  </m:oMath>
                </a14:m>
                <a:r>
                  <a:rPr lang="en-US" sz="2000" dirty="0" smtClean="0">
                    <a:latin typeface="Calibri" pitchFamily="34" charset="0"/>
                    <a:cs typeface="Calibri" pitchFamily="34" charset="0"/>
                  </a:rPr>
                  <a:t> </a:t>
                </a:r>
                <a:endParaRPr lang="en-US" sz="2000" i="1" dirty="0">
                  <a:latin typeface="Cambria Math"/>
                  <a:cs typeface="Calibri" pitchFamily="34" charset="0"/>
                </a:endParaRPr>
              </a:p>
              <a:p>
                <a:pPr algn="just"/>
                <a:endParaRPr lang="en-US" sz="2000" i="1" dirty="0">
                  <a:latin typeface="Cambria Math"/>
                  <a:cs typeface="Calibri" pitchFamily="34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cs typeface="Calibri" pitchFamily="34" charset="0"/>
                      </a:rPr>
                      <m:t>𝑆𝑆</m:t>
                    </m:r>
                    <m:r>
                      <a:rPr lang="en-US" sz="2000" b="0" i="1" smtClean="0">
                        <a:latin typeface="Cambria Math"/>
                        <a:cs typeface="Calibri" pitchFamily="34" charset="0"/>
                      </a:rPr>
                      <m:t>𝑇</m:t>
                    </m:r>
                    <m:r>
                      <a:rPr lang="en-US" sz="2000" i="1">
                        <a:latin typeface="Cambria Math"/>
                        <a:cs typeface="Calibri" pitchFamily="34" charset="0"/>
                      </a:rPr>
                      <m:t>                </m:t>
                    </m:r>
                    <m:r>
                      <a:rPr lang="en-US" sz="2000" b="0" i="1" smtClean="0">
                        <a:latin typeface="Cambria Math"/>
                        <a:cs typeface="Calibri" pitchFamily="34" charset="0"/>
                      </a:rPr>
                      <m:t>    </m:t>
                    </m:r>
                    <m:r>
                      <a:rPr lang="en-US" sz="2000" i="1">
                        <a:latin typeface="Cambria Math"/>
                        <a:cs typeface="Calibri" pitchFamily="34" charset="0"/>
                      </a:rPr>
                      <m:t>𝑑𝑓</m:t>
                    </m:r>
                    <m:r>
                      <a:rPr lang="en-US" sz="2000" b="0" i="1" baseline="-25000" smtClean="0">
                        <a:latin typeface="Cambria Math"/>
                        <a:cs typeface="Calibri" pitchFamily="34" charset="0"/>
                      </a:rPr>
                      <m:t>𝑡𝑜𝑡𝑎𝑙</m:t>
                    </m:r>
                    <m:r>
                      <a:rPr lang="en-US" sz="2000" i="1">
                        <a:latin typeface="Cambria Math"/>
                        <a:cs typeface="Calibri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/>
                        <a:cs typeface="Calibri" pitchFamily="34" charset="0"/>
                      </a:rPr>
                      <m:t>21</m:t>
                    </m:r>
                    <m:r>
                      <a:rPr lang="en-US" sz="2000" i="1">
                        <a:latin typeface="Cambria Math"/>
                        <a:cs typeface="Calibri" pitchFamily="34" charset="0"/>
                      </a:rPr>
                      <m:t>−1</m:t>
                    </m:r>
                    <m:r>
                      <a:rPr lang="en-US" sz="2000" b="0" i="1" smtClean="0">
                        <a:latin typeface="Cambria Math"/>
                        <a:cs typeface="Calibri" pitchFamily="34" charset="0"/>
                      </a:rPr>
                      <m:t>=20</m:t>
                    </m:r>
                    <m:r>
                      <a:rPr lang="en-US" sz="2000" i="1">
                        <a:latin typeface="Cambria Math"/>
                        <a:cs typeface="Calibri" pitchFamily="34" charset="0"/>
                      </a:rPr>
                      <m:t>              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/>
                        <a:cs typeface="Calibri" pitchFamily="34" charset="0"/>
                      </a:rPr>
                      <m:t>𝐹</m:t>
                    </m:r>
                    <m:r>
                      <a:rPr lang="en-US" sz="2000" i="1">
                        <a:solidFill>
                          <a:srgbClr val="C00000"/>
                        </a:solidFill>
                        <a:latin typeface="Cambria Math"/>
                        <a:cs typeface="Calibri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/>
                            <a:cs typeface="Calibri" pitchFamily="34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/>
                            <a:cs typeface="Calibri" pitchFamily="34" charset="0"/>
                          </a:rPr>
                          <m:t>𝑀𝑆𝐶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/>
                            <a:cs typeface="Calibri" pitchFamily="34" charset="0"/>
                          </a:rPr>
                          <m:t>𝑀𝑆𝐸</m:t>
                        </m:r>
                      </m:den>
                    </m:f>
                    <m:r>
                      <a:rPr lang="en-US" sz="2000" b="0" i="0" smtClean="0">
                        <a:solidFill>
                          <a:srgbClr val="C00000"/>
                        </a:solidFill>
                        <a:latin typeface="Cambria Math"/>
                        <a:cs typeface="Calibri" pitchFamily="34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/>
                            <a:cs typeface="Calibri" pitchFamily="34" charset="0"/>
                          </a:rPr>
                        </m:ctrlPr>
                      </m:fPr>
                      <m:num>
                        <m:r>
                          <a:rPr lang="en-US" sz="2000" b="0" i="0" smtClean="0">
                            <a:solidFill>
                              <a:srgbClr val="C00000"/>
                            </a:solidFill>
                            <a:latin typeface="Cambria Math"/>
                            <a:cs typeface="Calibri" pitchFamily="34" charset="0"/>
                          </a:rPr>
                          <m:t>44.33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/>
                            <a:cs typeface="Calibri" pitchFamily="34" charset="0"/>
                          </a:rPr>
                          <m:t>156.254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/>
                        <a:cs typeface="Calibri" pitchFamily="34" charset="0"/>
                      </a:rPr>
                      <m:t>=0.2837</m:t>
                    </m:r>
                  </m:oMath>
                </a14:m>
                <a:r>
                  <a:rPr lang="en-US" sz="2000" dirty="0" smtClean="0">
                    <a:latin typeface="Calibri" pitchFamily="34" charset="0"/>
                    <a:cs typeface="Calibri" pitchFamily="34" charset="0"/>
                  </a:rPr>
                  <a:t>	</a:t>
                </a:r>
              </a:p>
              <a:p>
                <a:pPr algn="just"/>
                <a:r>
                  <a:rPr lang="en-US" sz="2000" dirty="0" smtClean="0">
                    <a:latin typeface="Calibri" pitchFamily="34" charset="0"/>
                    <a:cs typeface="Calibri" pitchFamily="34" charset="0"/>
                  </a:rPr>
                  <a:t>Look up F statistic distribution table for alpha = 0.05 and degree of freedom of numerator (SSC) = 2 and degree of freedom for denominator (SSE) = 18</a:t>
                </a:r>
              </a:p>
              <a:p>
                <a:pPr algn="just"/>
                <a:endParaRPr lang="en-US" sz="2000" dirty="0" smtClean="0">
                  <a:latin typeface="Calibri" pitchFamily="34" charset="0"/>
                  <a:cs typeface="Calibri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752600"/>
                <a:ext cx="7924800" cy="3635675"/>
              </a:xfrm>
              <a:prstGeom prst="rect">
                <a:avLst/>
              </a:prstGeom>
              <a:blipFill rotWithShape="1">
                <a:blip r:embed="rId2"/>
                <a:stretch>
                  <a:fillRect l="-769" r="-1769" b="-2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195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457201"/>
            <a:ext cx="5312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Example – One way ANOVA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" y="1219200"/>
            <a:ext cx="7543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latin typeface="Calibri" pitchFamily="34" charset="0"/>
                <a:cs typeface="Calibri" pitchFamily="34" charset="0"/>
              </a:rPr>
              <a:t>Step 6: Calculate F Critical Value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2000" y="1752600"/>
            <a:ext cx="7924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latin typeface="Calibri" pitchFamily="34" charset="0"/>
                <a:cs typeface="Calibri" pitchFamily="34" charset="0"/>
              </a:rPr>
              <a:t>Look up F statistic distribution table for alpha = 0.05 and degree of freedom of numerator (SSC) = 2 and degree of freedom for denominator (SSE) = 18. Refer F statistics table.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893043"/>
            <a:ext cx="4267200" cy="3279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787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457201"/>
            <a:ext cx="5312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Example – One way ANOVA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" y="1219200"/>
            <a:ext cx="7543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latin typeface="Calibri" pitchFamily="34" charset="0"/>
                <a:cs typeface="Calibri" pitchFamily="34" charset="0"/>
              </a:rPr>
              <a:t>Step 7: Inference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2000" y="1752600"/>
            <a:ext cx="79248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latin typeface="Calibri" pitchFamily="34" charset="0"/>
                <a:cs typeface="Calibri" pitchFamily="34" charset="0"/>
              </a:rPr>
              <a:t>F Ratio = 0.2837</a:t>
            </a:r>
          </a:p>
          <a:p>
            <a:pPr algn="just"/>
            <a:r>
              <a:rPr lang="en-US" sz="2000" dirty="0" smtClean="0">
                <a:latin typeface="Calibri" pitchFamily="34" charset="0"/>
                <a:cs typeface="Calibri" pitchFamily="34" charset="0"/>
              </a:rPr>
              <a:t>While the F critical value for alpha = 0.05 is</a:t>
            </a:r>
          </a:p>
          <a:p>
            <a:pPr algn="just"/>
            <a:r>
              <a:rPr lang="en-US" sz="2000" dirty="0" smtClean="0">
                <a:latin typeface="Calibri" pitchFamily="34" charset="0"/>
                <a:cs typeface="Calibri" pitchFamily="34" charset="0"/>
              </a:rPr>
              <a:t>F critical = 3.5546</a:t>
            </a:r>
          </a:p>
          <a:p>
            <a:pPr algn="just"/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sz="2000" b="1" dirty="0">
                <a:solidFill>
                  <a:srgbClr val="869028"/>
                </a:solidFill>
                <a:latin typeface="Calibri" pitchFamily="34" charset="0"/>
                <a:cs typeface="Calibri" pitchFamily="34" charset="0"/>
              </a:rPr>
              <a:t>I</a:t>
            </a:r>
            <a:r>
              <a:rPr lang="en-US" sz="2000" b="1" dirty="0" smtClean="0">
                <a:solidFill>
                  <a:srgbClr val="869028"/>
                </a:solidFill>
                <a:latin typeface="Calibri" pitchFamily="34" charset="0"/>
                <a:cs typeface="Calibri" pitchFamily="34" charset="0"/>
              </a:rPr>
              <a:t>s our F statistic (i.e. F Ratio) value larger or beyond F critical ?</a:t>
            </a:r>
          </a:p>
          <a:p>
            <a:pPr algn="just"/>
            <a:r>
              <a:rPr lang="en-US" sz="2000" b="1" dirty="0" smtClean="0">
                <a:solidFill>
                  <a:srgbClr val="869028"/>
                </a:solidFill>
                <a:latin typeface="Calibri" pitchFamily="34" charset="0"/>
                <a:cs typeface="Calibri" pitchFamily="34" charset="0"/>
              </a:rPr>
              <a:t>No. Hence our NULL Hypothesis holds.</a:t>
            </a:r>
          </a:p>
          <a:p>
            <a:pPr algn="just"/>
            <a:r>
              <a:rPr lang="en-US" sz="2000" b="1" dirty="0" smtClean="0">
                <a:solidFill>
                  <a:srgbClr val="869028"/>
                </a:solidFill>
                <a:latin typeface="Calibri" pitchFamily="34" charset="0"/>
                <a:cs typeface="Calibri" pitchFamily="34" charset="0"/>
              </a:rPr>
              <a:t>i.e. We fail to reject the H</a:t>
            </a:r>
            <a:r>
              <a:rPr lang="en-US" sz="2000" b="1" baseline="-25000" dirty="0" smtClean="0">
                <a:solidFill>
                  <a:srgbClr val="869028"/>
                </a:solidFill>
                <a:latin typeface="Calibri" pitchFamily="34" charset="0"/>
                <a:cs typeface="Calibri" pitchFamily="34" charset="0"/>
              </a:rPr>
              <a:t>0</a:t>
            </a:r>
          </a:p>
          <a:p>
            <a:pPr algn="just"/>
            <a:endParaRPr lang="en-US" sz="2000" b="1" dirty="0" smtClean="0">
              <a:solidFill>
                <a:srgbClr val="869028"/>
              </a:solidFill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sz="2000" b="1" dirty="0" smtClean="0">
                <a:solidFill>
                  <a:srgbClr val="869028"/>
                </a:solidFill>
                <a:latin typeface="Calibri" pitchFamily="34" charset="0"/>
                <a:cs typeface="Calibri" pitchFamily="34" charset="0"/>
              </a:rPr>
              <a:t>Hence, there is no significant difference in mean test score by Year of Student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.</a:t>
            </a:r>
            <a:endParaRPr lang="en-US" sz="2000" b="1" dirty="0" smtClean="0">
              <a:solidFill>
                <a:srgbClr val="869028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04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457201"/>
            <a:ext cx="2832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Why ANOVA ?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200" y="1475125"/>
            <a:ext cx="754379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Using various tests for Hypothesis, we have been comparing two populations.</a:t>
            </a:r>
          </a:p>
          <a:p>
            <a:pPr marL="800100" indent="-342900" algn="just"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	Independent Samples t-test (random)</a:t>
            </a:r>
          </a:p>
          <a:p>
            <a:pPr marL="800100" indent="-342900" algn="just"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	Matched sample t-test (paired)</a:t>
            </a:r>
          </a:p>
          <a:p>
            <a:pPr algn="just"/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However, this limit us to the comparison of two populations only.</a:t>
            </a:r>
          </a:p>
          <a:p>
            <a:pPr algn="just"/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If you wish to compare the means of more than two populations each containing several levels or subgroups we use ANOVA</a:t>
            </a:r>
          </a:p>
          <a:p>
            <a:pPr algn="just"/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000" b="1" dirty="0" smtClean="0">
                <a:latin typeface="Calibri" pitchFamily="34" charset="0"/>
                <a:cs typeface="Calibri" pitchFamily="34" charset="0"/>
              </a:rPr>
              <a:t>AN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alysis </a:t>
            </a:r>
            <a:r>
              <a:rPr lang="en-US" sz="2000" b="1" dirty="0" smtClean="0">
                <a:latin typeface="Calibri" pitchFamily="34" charset="0"/>
                <a:cs typeface="Calibri" pitchFamily="34" charset="0"/>
              </a:rPr>
              <a:t>O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f </a:t>
            </a:r>
            <a:r>
              <a:rPr lang="en-US" sz="2000" b="1" dirty="0" smtClean="0">
                <a:latin typeface="Calibri" pitchFamily="34" charset="0"/>
                <a:cs typeface="Calibri" pitchFamily="34" charset="0"/>
              </a:rPr>
              <a:t>VA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riance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93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457201"/>
            <a:ext cx="6321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Two-Way ANOVA ‘BLOCK’ Design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200" y="1371600"/>
            <a:ext cx="754379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In one-way ANOVA we selected random sample for each column/treatment group</a:t>
            </a:r>
          </a:p>
          <a:p>
            <a:pPr marL="342900" indent="-342900" algn="just">
              <a:buFont typeface="Arial" pitchFamily="34" charset="0"/>
              <a:buChar char="•"/>
            </a:pPr>
            <a:endParaRPr lang="en-US" sz="2000" dirty="0" smtClean="0">
              <a:latin typeface="Calibri" pitchFamily="34" charset="0"/>
              <a:cs typeface="Calibri" pitchFamily="34" charset="0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Two-way ANOVA allows us to ‘account for variation’ at the ROW level due to some other factor or grouping.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i.e. in two-way ANOVA we add another dimension, the row dimension based on certain criteria.</a:t>
            </a:r>
          </a:p>
          <a:p>
            <a:pPr marL="342900" indent="-342900" algn="just">
              <a:buFont typeface="Arial" pitchFamily="34" charset="0"/>
              <a:buChar char="•"/>
            </a:pPr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Here in two-way ANOVA, we attempt to minimize the ERROR variance by saying that some of the ERROR variance is actually due to the variance in the ROWS.</a:t>
            </a:r>
          </a:p>
          <a:p>
            <a:pPr marL="342900" indent="-342900" algn="just">
              <a:buFont typeface="Arial" pitchFamily="34" charset="0"/>
              <a:buChar char="•"/>
            </a:pPr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So here, we now have 4 types of Sum of Squares (Sources of variance): 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000" b="1" dirty="0" smtClean="0">
                <a:latin typeface="Calibri" pitchFamily="34" charset="0"/>
                <a:cs typeface="Calibri" pitchFamily="34" charset="0"/>
              </a:rPr>
              <a:t>Total Variance = SSC + SSE + SSB (Sum of Square of Rows/Blocks)</a:t>
            </a:r>
            <a:endParaRPr lang="en-US" sz="2000" b="1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35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457201"/>
            <a:ext cx="8116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Example – Two way ANOVA – Without Rep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1371600"/>
            <a:ext cx="754379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latin typeface="Calibri" pitchFamily="34" charset="0"/>
                <a:cs typeface="Calibri" pitchFamily="34" charset="0"/>
              </a:rPr>
              <a:t>Starbucks under the pressure of Quality Control, sends out 6 Shopper inspectors as regular customers to the Australian cities of Sydney, Brisbane and Melbourne. </a:t>
            </a:r>
          </a:p>
          <a:p>
            <a:pPr algn="just"/>
            <a:endParaRPr lang="en-US" sz="2000" dirty="0" smtClean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sz="2000" dirty="0" smtClean="0">
                <a:latin typeface="Calibri" pitchFamily="34" charset="0"/>
                <a:cs typeface="Calibri" pitchFamily="34" charset="0"/>
              </a:rPr>
              <a:t>These 6 inspectors will visit the same stores in each 3 cities in a random manner. They will do the survey and check how well the store is managed, how good is the service and quality of products etc.</a:t>
            </a:r>
          </a:p>
          <a:p>
            <a:pPr algn="just"/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sz="2000" b="1" dirty="0" smtClean="0">
                <a:latin typeface="Calibri" pitchFamily="34" charset="0"/>
                <a:cs typeface="Calibri" pitchFamily="34" charset="0"/>
              </a:rPr>
              <a:t>Here, Starbucks Management like to know If a difference in the Inspector ratings exists among the cities. Are they all same ? Is one significantly higher than the other two ? </a:t>
            </a:r>
          </a:p>
          <a:p>
            <a:pPr algn="just"/>
            <a:r>
              <a:rPr lang="en-US" sz="2000" b="1" dirty="0" smtClean="0">
                <a:latin typeface="Calibri" pitchFamily="34" charset="0"/>
                <a:cs typeface="Calibri" pitchFamily="34" charset="0"/>
              </a:rPr>
              <a:t>Are all three different from each other ?</a:t>
            </a:r>
          </a:p>
          <a:p>
            <a:pPr algn="just"/>
            <a:endParaRPr lang="en-US" sz="2000" b="1" dirty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sz="2000" dirty="0" smtClean="0">
                <a:latin typeface="Calibri" pitchFamily="34" charset="0"/>
                <a:cs typeface="Calibri" pitchFamily="34" charset="0"/>
              </a:rPr>
              <a:t>Note: What makes this problem good fit for Two-way ANOVA is that the Inspectors will have their own natural variation. 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80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457201"/>
            <a:ext cx="8116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Example – Two way ANOVA – Without Rep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1766386"/>
            <a:ext cx="8048624" cy="387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134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457201"/>
            <a:ext cx="8116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alibri" pitchFamily="34" charset="0"/>
                <a:cs typeface="Calibri" pitchFamily="34" charset="0"/>
              </a:rPr>
              <a:t>Example – Two way ANOVA – Without Rep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1219200"/>
            <a:ext cx="75437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latin typeface="Calibri" pitchFamily="34" charset="0"/>
                <a:cs typeface="Calibri" pitchFamily="34" charset="0"/>
              </a:rPr>
              <a:t>Step 1: Find Column means, Row Means</a:t>
            </a:r>
          </a:p>
          <a:p>
            <a:pPr algn="just"/>
            <a:r>
              <a:rPr lang="en-US" sz="2000" dirty="0" smtClean="0">
                <a:latin typeface="Calibri" pitchFamily="34" charset="0"/>
                <a:cs typeface="Calibri" pitchFamily="34" charset="0"/>
              </a:rPr>
              <a:t>Step 2: Find the Overall Mean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96" y="1904999"/>
            <a:ext cx="7105652" cy="4340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905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457201"/>
            <a:ext cx="8116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alibri" pitchFamily="34" charset="0"/>
                <a:cs typeface="Calibri" pitchFamily="34" charset="0"/>
              </a:rPr>
              <a:t>Example – Two way ANOVA – Without Rep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1219200"/>
            <a:ext cx="7543798" cy="506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700" dirty="0" smtClean="0">
                <a:latin typeface="Calibri" pitchFamily="34" charset="0"/>
                <a:cs typeface="Calibri" pitchFamily="34" charset="0"/>
              </a:rPr>
              <a:t>Step 3: Calculate Sum of Squares (SST, SSC, SSE, SSB)</a:t>
            </a:r>
          </a:p>
          <a:p>
            <a:pPr algn="just"/>
            <a:endParaRPr lang="en-US" sz="1700" dirty="0">
              <a:latin typeface="Calibri" pitchFamily="34" charset="0"/>
              <a:cs typeface="Calibri" pitchFamily="34" charset="0"/>
            </a:endParaRPr>
          </a:p>
          <a:p>
            <a:pPr algn="just"/>
            <a:endParaRPr lang="en-US" sz="1700" dirty="0" smtClean="0">
              <a:latin typeface="Calibri" pitchFamily="34" charset="0"/>
              <a:cs typeface="Calibri" pitchFamily="34" charset="0"/>
            </a:endParaRPr>
          </a:p>
          <a:p>
            <a:pPr algn="just"/>
            <a:endParaRPr lang="en-US" sz="1700" dirty="0">
              <a:latin typeface="Calibri" pitchFamily="34" charset="0"/>
              <a:cs typeface="Calibri" pitchFamily="34" charset="0"/>
            </a:endParaRPr>
          </a:p>
          <a:p>
            <a:pPr algn="just"/>
            <a:endParaRPr lang="en-US" sz="1700" dirty="0" smtClean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sz="1700" dirty="0" smtClean="0">
                <a:latin typeface="Calibri" pitchFamily="34" charset="0"/>
                <a:cs typeface="Calibri" pitchFamily="34" charset="0"/>
              </a:rPr>
              <a:t>		</a:t>
            </a:r>
            <a:r>
              <a:rPr lang="en-US" sz="1700" b="1" dirty="0" smtClean="0">
                <a:latin typeface="Calibri" pitchFamily="34" charset="0"/>
                <a:cs typeface="Calibri" pitchFamily="34" charset="0"/>
              </a:rPr>
              <a:t>SST = SSC + SSE + SSB</a:t>
            </a:r>
          </a:p>
          <a:p>
            <a:pPr algn="just"/>
            <a:r>
              <a:rPr lang="en-US" sz="1700" dirty="0" smtClean="0">
                <a:latin typeface="Calibri" pitchFamily="34" charset="0"/>
                <a:cs typeface="Calibri" pitchFamily="34" charset="0"/>
              </a:rPr>
              <a:t>Where</a:t>
            </a:r>
          </a:p>
          <a:p>
            <a:pPr algn="just"/>
            <a:r>
              <a:rPr lang="en-US" sz="1700" dirty="0" smtClean="0">
                <a:latin typeface="Calibri" pitchFamily="34" charset="0"/>
                <a:cs typeface="Calibri" pitchFamily="34" charset="0"/>
              </a:rPr>
              <a:t>SST = Sum of square Totals or Total Sum of Squares, which is </a:t>
            </a:r>
          </a:p>
          <a:p>
            <a:pPr algn="just"/>
            <a:r>
              <a:rPr lang="en-US" sz="1700" dirty="0">
                <a:latin typeface="Calibri" pitchFamily="34" charset="0"/>
                <a:cs typeface="Calibri" pitchFamily="34" charset="0"/>
              </a:rPr>
              <a:t>	</a:t>
            </a:r>
            <a:r>
              <a:rPr lang="en-US" sz="1700" dirty="0" smtClean="0">
                <a:latin typeface="Calibri" pitchFamily="34" charset="0"/>
                <a:cs typeface="Calibri" pitchFamily="34" charset="0"/>
              </a:rPr>
              <a:t>Sum of square of (Each item in all samples – Overall Mean)</a:t>
            </a:r>
          </a:p>
          <a:p>
            <a:pPr algn="just"/>
            <a:endParaRPr lang="en-US" sz="1700" dirty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sz="1700" dirty="0" smtClean="0">
                <a:latin typeface="Calibri" pitchFamily="34" charset="0"/>
                <a:cs typeface="Calibri" pitchFamily="34" charset="0"/>
              </a:rPr>
              <a:t>SSC = Sum of Square of Columns, which is</a:t>
            </a:r>
          </a:p>
          <a:p>
            <a:pPr algn="just"/>
            <a:r>
              <a:rPr lang="en-US" sz="1700" dirty="0">
                <a:latin typeface="Calibri" pitchFamily="34" charset="0"/>
                <a:cs typeface="Calibri" pitchFamily="34" charset="0"/>
              </a:rPr>
              <a:t>	</a:t>
            </a:r>
            <a:r>
              <a:rPr lang="en-US" sz="1700" dirty="0" smtClean="0">
                <a:latin typeface="Calibri" pitchFamily="34" charset="0"/>
                <a:cs typeface="Calibri" pitchFamily="34" charset="0"/>
              </a:rPr>
              <a:t>Sum of square of (Each Group Mean – Overall Mean)</a:t>
            </a:r>
          </a:p>
          <a:p>
            <a:pPr algn="just"/>
            <a:endParaRPr lang="en-US" sz="1700" dirty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sz="1700" dirty="0" smtClean="0">
                <a:latin typeface="Calibri" pitchFamily="34" charset="0"/>
                <a:cs typeface="Calibri" pitchFamily="34" charset="0"/>
              </a:rPr>
              <a:t>SSE = Sum of Square or Sum of Square of Errors, which is</a:t>
            </a:r>
          </a:p>
          <a:p>
            <a:pPr algn="just"/>
            <a:r>
              <a:rPr lang="en-US" sz="1700" dirty="0">
                <a:latin typeface="Calibri" pitchFamily="34" charset="0"/>
                <a:cs typeface="Calibri" pitchFamily="34" charset="0"/>
              </a:rPr>
              <a:t>	</a:t>
            </a:r>
            <a:r>
              <a:rPr lang="en-US" sz="1700" dirty="0" smtClean="0">
                <a:latin typeface="Calibri" pitchFamily="34" charset="0"/>
                <a:cs typeface="Calibri" pitchFamily="34" charset="0"/>
              </a:rPr>
              <a:t>Sum of square if (Each item in a group – Mean of that group)</a:t>
            </a:r>
          </a:p>
          <a:p>
            <a:pPr algn="just"/>
            <a:endParaRPr lang="en-US" sz="1700" dirty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sz="1700" dirty="0" smtClean="0">
                <a:latin typeface="Calibri" pitchFamily="34" charset="0"/>
                <a:cs typeface="Calibri" pitchFamily="34" charset="0"/>
              </a:rPr>
              <a:t>SSB = Sum of Square Errors of Blocks, which is</a:t>
            </a:r>
          </a:p>
          <a:p>
            <a:pPr algn="just"/>
            <a:r>
              <a:rPr lang="en-US" sz="1700" dirty="0">
                <a:latin typeface="Calibri" pitchFamily="34" charset="0"/>
                <a:cs typeface="Calibri" pitchFamily="34" charset="0"/>
              </a:rPr>
              <a:t>	</a:t>
            </a:r>
            <a:r>
              <a:rPr lang="en-US" sz="1700" dirty="0" smtClean="0">
                <a:latin typeface="Calibri" pitchFamily="34" charset="0"/>
                <a:cs typeface="Calibri" pitchFamily="34" charset="0"/>
              </a:rPr>
              <a:t>Sum of square of (Each average in block – Overall Mean)</a:t>
            </a:r>
            <a:endParaRPr lang="en-US" sz="1700" dirty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sz="1700" dirty="0" smtClean="0">
                <a:latin typeface="Calibri" pitchFamily="34" charset="0"/>
                <a:cs typeface="Calibri" pitchFamily="34" charset="0"/>
              </a:rPr>
              <a:t>	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1752600"/>
            <a:ext cx="17907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505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457201"/>
            <a:ext cx="2832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Why ANOVA ?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200" y="1475125"/>
            <a:ext cx="754379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Using various tests for Hypothesis, we have been comparing two populations.</a:t>
            </a:r>
          </a:p>
          <a:p>
            <a:pPr marL="800100" indent="-342900" algn="just"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	Independent Samples t-test (random)</a:t>
            </a:r>
          </a:p>
          <a:p>
            <a:pPr marL="800100" indent="-342900" algn="just"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	Matched sample t-test (paired)</a:t>
            </a:r>
          </a:p>
          <a:p>
            <a:pPr algn="just"/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However, this limit us to the comparison of two populations only.</a:t>
            </a:r>
          </a:p>
          <a:p>
            <a:pPr algn="just"/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If you wish to compare the means of more than two populations each containing several levels or subgroups we use ANOVA</a:t>
            </a:r>
          </a:p>
          <a:p>
            <a:pPr algn="just"/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000" b="1" dirty="0" smtClean="0">
                <a:latin typeface="Calibri" pitchFamily="34" charset="0"/>
                <a:cs typeface="Calibri" pitchFamily="34" charset="0"/>
              </a:rPr>
              <a:t>AN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alysis </a:t>
            </a:r>
            <a:r>
              <a:rPr lang="en-US" sz="2000" b="1" dirty="0" smtClean="0">
                <a:latin typeface="Calibri" pitchFamily="34" charset="0"/>
                <a:cs typeface="Calibri" pitchFamily="34" charset="0"/>
              </a:rPr>
              <a:t>O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f </a:t>
            </a:r>
            <a:r>
              <a:rPr lang="en-US" sz="2000" b="1" dirty="0" smtClean="0">
                <a:latin typeface="Calibri" pitchFamily="34" charset="0"/>
                <a:cs typeface="Calibri" pitchFamily="34" charset="0"/>
              </a:rPr>
              <a:t>VA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riance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16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457201"/>
            <a:ext cx="8116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alibri" pitchFamily="34" charset="0"/>
                <a:cs typeface="Calibri" pitchFamily="34" charset="0"/>
              </a:rPr>
              <a:t>Example – Two way ANOVA – Without Rep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1219200"/>
            <a:ext cx="754379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700" dirty="0" smtClean="0">
                <a:latin typeface="Calibri" pitchFamily="34" charset="0"/>
                <a:cs typeface="Calibri" pitchFamily="34" charset="0"/>
              </a:rPr>
              <a:t>Step 3: Calculate Sum of Squares (SST, SSC, SSE, SSB)	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05000"/>
            <a:ext cx="7710488" cy="3703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004698" y="5286345"/>
            <a:ext cx="13773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SST = 1750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219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457201"/>
            <a:ext cx="8116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alibri" pitchFamily="34" charset="0"/>
                <a:cs typeface="Calibri" pitchFamily="34" charset="0"/>
              </a:rPr>
              <a:t>Example – Two way ANOVA – Without Rep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1219200"/>
            <a:ext cx="754379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700" dirty="0" smtClean="0">
                <a:latin typeface="Calibri" pitchFamily="34" charset="0"/>
                <a:cs typeface="Calibri" pitchFamily="34" charset="0"/>
              </a:rPr>
              <a:t>Step 3: Calculate Sum of Squares (SST, SSC, SSE, SSB)	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4" y="1828800"/>
            <a:ext cx="7324724" cy="4157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00800" y="2895600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SSC = SSC * No of blocks</a:t>
            </a:r>
          </a:p>
          <a:p>
            <a:r>
              <a:rPr lang="en-US" dirty="0" smtClean="0"/>
              <a:t>SSC = 87.5 * 6 = </a:t>
            </a:r>
            <a:r>
              <a:rPr lang="en-US" b="1" dirty="0" smtClean="0"/>
              <a:t>525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096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457201"/>
            <a:ext cx="8116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alibri" pitchFamily="34" charset="0"/>
                <a:cs typeface="Calibri" pitchFamily="34" charset="0"/>
              </a:rPr>
              <a:t>Example – Two way ANOVA – Without Rep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1219200"/>
            <a:ext cx="754379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700" dirty="0" smtClean="0">
                <a:latin typeface="Calibri" pitchFamily="34" charset="0"/>
                <a:cs typeface="Calibri" pitchFamily="34" charset="0"/>
              </a:rPr>
              <a:t>Step 3: Calculate Sum of Squares (SST, SSC, SSE, SSB)	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28800"/>
            <a:ext cx="7772400" cy="366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76400" y="5606534"/>
            <a:ext cx="5136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SSB = SSB * No of Columns/Groups = 250 * 3 = </a:t>
            </a:r>
            <a:r>
              <a:rPr lang="en-US" b="1" dirty="0" smtClean="0"/>
              <a:t>750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2714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457201"/>
            <a:ext cx="8116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alibri" pitchFamily="34" charset="0"/>
                <a:cs typeface="Calibri" pitchFamily="34" charset="0"/>
              </a:rPr>
              <a:t>Example – Two way ANOVA – Without Rep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1219200"/>
            <a:ext cx="754379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700" dirty="0" smtClean="0">
                <a:latin typeface="Calibri" pitchFamily="34" charset="0"/>
                <a:cs typeface="Calibri" pitchFamily="34" charset="0"/>
              </a:rPr>
              <a:t>Step 3: Calculate Sum of Squares (SST, SSC, SSE, SSB)	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1219200"/>
            <a:ext cx="7543798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700" dirty="0" smtClean="0">
                <a:latin typeface="Calibri" pitchFamily="34" charset="0"/>
                <a:cs typeface="Calibri" pitchFamily="34" charset="0"/>
              </a:rPr>
              <a:t>Step 3: Calculate Sum of Squares (SST, SSC, SSE, SSB)</a:t>
            </a:r>
          </a:p>
          <a:p>
            <a:pPr algn="just"/>
            <a:endParaRPr lang="en-US" sz="1700" dirty="0">
              <a:latin typeface="Calibri" pitchFamily="34" charset="0"/>
              <a:cs typeface="Calibri" pitchFamily="34" charset="0"/>
            </a:endParaRPr>
          </a:p>
          <a:p>
            <a:pPr algn="just"/>
            <a:endParaRPr lang="en-US" sz="1700" dirty="0" smtClean="0">
              <a:latin typeface="Calibri" pitchFamily="34" charset="0"/>
              <a:cs typeface="Calibri" pitchFamily="34" charset="0"/>
            </a:endParaRPr>
          </a:p>
          <a:p>
            <a:pPr algn="just"/>
            <a:endParaRPr lang="en-US" sz="1700" dirty="0">
              <a:latin typeface="Calibri" pitchFamily="34" charset="0"/>
              <a:cs typeface="Calibri" pitchFamily="34" charset="0"/>
            </a:endParaRPr>
          </a:p>
          <a:p>
            <a:pPr algn="just"/>
            <a:endParaRPr lang="en-US" sz="1700" dirty="0" smtClean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sz="1700" dirty="0" smtClean="0">
                <a:latin typeface="Calibri" pitchFamily="34" charset="0"/>
                <a:cs typeface="Calibri" pitchFamily="34" charset="0"/>
              </a:rPr>
              <a:t>		</a:t>
            </a:r>
            <a:r>
              <a:rPr lang="en-US" sz="1700" b="1" dirty="0" smtClean="0">
                <a:latin typeface="Calibri" pitchFamily="34" charset="0"/>
                <a:cs typeface="Calibri" pitchFamily="34" charset="0"/>
              </a:rPr>
              <a:t>SST = SSC + SSE + SSB</a:t>
            </a:r>
          </a:p>
          <a:p>
            <a:pPr algn="just"/>
            <a:r>
              <a:rPr lang="en-US" sz="1700" dirty="0" smtClean="0">
                <a:latin typeface="Calibri" pitchFamily="34" charset="0"/>
                <a:cs typeface="Calibri" pitchFamily="34" charset="0"/>
              </a:rPr>
              <a:t>Hence</a:t>
            </a:r>
          </a:p>
          <a:p>
            <a:pPr algn="just"/>
            <a:r>
              <a:rPr lang="en-US" sz="1700" b="1" dirty="0" smtClean="0">
                <a:latin typeface="Calibri" pitchFamily="34" charset="0"/>
                <a:cs typeface="Calibri" pitchFamily="34" charset="0"/>
              </a:rPr>
              <a:t>SSB = SST – SSC – SSE</a:t>
            </a:r>
          </a:p>
          <a:p>
            <a:pPr algn="just"/>
            <a:r>
              <a:rPr lang="en-US" sz="1700" dirty="0" smtClean="0">
                <a:latin typeface="Calibri" pitchFamily="34" charset="0"/>
                <a:cs typeface="Calibri" pitchFamily="34" charset="0"/>
              </a:rPr>
              <a:t>SSB = </a:t>
            </a:r>
            <a:r>
              <a:rPr lang="en-US" sz="1700" dirty="0" smtClean="0">
                <a:latin typeface="Calibri" pitchFamily="34" charset="0"/>
                <a:cs typeface="Calibri" pitchFamily="34" charset="0"/>
              </a:rPr>
              <a:t>1750 – 525 – 750 = 475</a:t>
            </a:r>
          </a:p>
          <a:p>
            <a:pPr algn="just"/>
            <a:r>
              <a:rPr lang="en-US" sz="1700" b="1" dirty="0" smtClean="0">
                <a:latin typeface="Calibri" pitchFamily="34" charset="0"/>
                <a:cs typeface="Calibri" pitchFamily="34" charset="0"/>
              </a:rPr>
              <a:t>SSB = 475</a:t>
            </a:r>
            <a:r>
              <a:rPr lang="en-US" sz="1700" dirty="0" smtClean="0">
                <a:latin typeface="Calibri" pitchFamily="34" charset="0"/>
                <a:cs typeface="Calibri" pitchFamily="34" charset="0"/>
              </a:rPr>
              <a:t>	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1752600"/>
            <a:ext cx="17907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733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457201"/>
            <a:ext cx="8116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alibri" pitchFamily="34" charset="0"/>
                <a:cs typeface="Calibri" pitchFamily="34" charset="0"/>
              </a:rPr>
              <a:t>Example – Two way ANOVA – Without Rep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" y="1219200"/>
            <a:ext cx="7543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latin typeface="Calibri" pitchFamily="34" charset="0"/>
                <a:cs typeface="Calibri" pitchFamily="34" charset="0"/>
              </a:rPr>
              <a:t>Step 4: Calculate Degree of Freedom (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df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), 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MSC, MSB and 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MSE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969428" y="1600200"/>
                <a:ext cx="7564972" cy="45871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2400" i="1" smtClean="0">
                        <a:latin typeface="Cambria Math"/>
                        <a:cs typeface="Calibri" pitchFamily="34" charset="0"/>
                      </a:rPr>
                      <m:t>𝑆</m:t>
                    </m:r>
                    <m:r>
                      <a:rPr lang="en-US" sz="2400" b="0" i="1" smtClean="0">
                        <a:latin typeface="Cambria Math"/>
                        <a:cs typeface="Calibri" pitchFamily="34" charset="0"/>
                      </a:rPr>
                      <m:t>𝑆𝐶</m:t>
                    </m:r>
                    <m:r>
                      <a:rPr lang="en-US" sz="2400" b="0" i="1" smtClean="0">
                        <a:latin typeface="Cambria Math"/>
                        <a:cs typeface="Calibri" pitchFamily="34" charset="0"/>
                      </a:rPr>
                      <m:t>                </m:t>
                    </m:r>
                    <m:r>
                      <a:rPr lang="en-US" sz="2400" b="0" i="1" smtClean="0">
                        <a:latin typeface="Cambria Math"/>
                        <a:cs typeface="Calibri" pitchFamily="34" charset="0"/>
                      </a:rPr>
                      <m:t>𝑑𝑓𝑐𝑜𝑙𝑢𝑚𝑛𝑠</m:t>
                    </m:r>
                    <m:r>
                      <a:rPr lang="en-US" sz="2400" b="0" i="1" smtClean="0">
                        <a:latin typeface="Cambria Math"/>
                        <a:cs typeface="Calibri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/>
                        <a:cs typeface="Calibri" pitchFamily="34" charset="0"/>
                      </a:rPr>
                      <m:t>𝐶</m:t>
                    </m:r>
                    <m:r>
                      <a:rPr lang="en-US" sz="2400" b="0" i="1" smtClean="0">
                        <a:latin typeface="Cambria Math"/>
                        <a:cs typeface="Calibri" pitchFamily="34" charset="0"/>
                      </a:rPr>
                      <m:t>−1               </m:t>
                    </m:r>
                    <m:r>
                      <a:rPr lang="en-US" sz="2400" b="0" i="1" smtClean="0">
                        <a:latin typeface="Cambria Math"/>
                        <a:cs typeface="Calibri" pitchFamily="34" charset="0"/>
                      </a:rPr>
                      <m:t>𝑀𝑆𝐶</m:t>
                    </m:r>
                    <m:r>
                      <a:rPr lang="en-US" sz="2400" b="0" i="1" smtClean="0">
                        <a:latin typeface="Cambria Math"/>
                        <a:cs typeface="Calibri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/>
                            <a:cs typeface="Calibri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  <a:cs typeface="Calibri" pitchFamily="34" charset="0"/>
                          </a:rPr>
                          <m:t>𝑆𝑆𝐶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  <a:cs typeface="Calibri" pitchFamily="34" charset="0"/>
                          </a:rPr>
                          <m:t>𝑑𝑓</m:t>
                        </m:r>
                        <m:r>
                          <a:rPr lang="en-US" sz="2400" b="0" i="1" baseline="-25000" smtClean="0">
                            <a:latin typeface="Cambria Math"/>
                            <a:cs typeface="Calibri" pitchFamily="34" charset="0"/>
                          </a:rPr>
                          <m:t>𝑐𝑜𝑙𝑢𝑚𝑛𝑠</m:t>
                        </m:r>
                      </m:den>
                    </m:f>
                  </m:oMath>
                </a14:m>
                <a:r>
                  <a:rPr lang="en-US" sz="2400" dirty="0" smtClean="0">
                    <a:latin typeface="Calibri" pitchFamily="34" charset="0"/>
                    <a:cs typeface="Calibri" pitchFamily="34" charset="0"/>
                  </a:rPr>
                  <a:t>	</a:t>
                </a:r>
              </a:p>
              <a:p>
                <a:pPr algn="just"/>
                <a:endParaRPr lang="en-US" sz="2400" i="1" dirty="0" smtClean="0">
                  <a:latin typeface="Calibri" pitchFamily="34" charset="0"/>
                  <a:cs typeface="Calibri" pitchFamily="34" charset="0"/>
                </a:endParaRPr>
              </a:p>
              <a:p>
                <a:pPr algn="just"/>
                <a:r>
                  <a:rPr lang="en-US" sz="2400" i="1" dirty="0" smtClean="0">
                    <a:latin typeface="Calibri" pitchFamily="34" charset="0"/>
                    <a:cs typeface="Calibri" pitchFamily="34" charset="0"/>
                  </a:rPr>
                  <a:t>SSB	           </a:t>
                </a:r>
                <a:r>
                  <a:rPr lang="en-US" sz="2400" i="1" dirty="0" err="1" smtClean="0">
                    <a:latin typeface="Calibri" pitchFamily="34" charset="0"/>
                    <a:cs typeface="Calibri" pitchFamily="34" charset="0"/>
                  </a:rPr>
                  <a:t>df</a:t>
                </a:r>
                <a:r>
                  <a:rPr lang="en-US" sz="2400" i="1" baseline="-25000" dirty="0" err="1" smtClean="0">
                    <a:latin typeface="Calibri" pitchFamily="34" charset="0"/>
                    <a:cs typeface="Calibri" pitchFamily="34" charset="0"/>
                  </a:rPr>
                  <a:t>blocks</a:t>
                </a:r>
                <a:r>
                  <a:rPr lang="en-US" sz="2400" i="1" dirty="0" smtClean="0">
                    <a:latin typeface="Calibri" pitchFamily="34" charset="0"/>
                    <a:cs typeface="Calibri" pitchFamily="34" charset="0"/>
                  </a:rPr>
                  <a:t> =  B – 1	                   MSB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/>
                            <a:cs typeface="Calibri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  <a:cs typeface="Calibri" pitchFamily="34" charset="0"/>
                          </a:rPr>
                          <m:t>𝑆𝑆𝐵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  <a:cs typeface="Calibri" pitchFamily="34" charset="0"/>
                          </a:rPr>
                          <m:t>𝑑𝑓</m:t>
                        </m:r>
                        <m:r>
                          <a:rPr lang="en-US" sz="2400" b="0" i="1" baseline="-25000" smtClean="0">
                            <a:latin typeface="Cambria Math"/>
                            <a:cs typeface="Calibri" pitchFamily="34" charset="0"/>
                          </a:rPr>
                          <m:t>𝑏𝑙𝑜𝑐𝑘𝑠</m:t>
                        </m:r>
                      </m:den>
                    </m:f>
                  </m:oMath>
                </a14:m>
                <a:endParaRPr lang="en-US" sz="2400" i="1" dirty="0" smtClean="0">
                  <a:latin typeface="Calibri" pitchFamily="34" charset="0"/>
                  <a:cs typeface="Calibri" pitchFamily="34" charset="0"/>
                </a:endParaRPr>
              </a:p>
              <a:p>
                <a:pPr algn="just"/>
                <a:endParaRPr lang="en-US" sz="2400" i="1" dirty="0">
                  <a:latin typeface="Calibri" pitchFamily="34" charset="0"/>
                  <a:cs typeface="Calibri" pitchFamily="34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  <a:cs typeface="Calibri" pitchFamily="34" charset="0"/>
                      </a:rPr>
                      <m:t>𝑆𝑆</m:t>
                    </m:r>
                    <m:r>
                      <a:rPr lang="en-US" sz="2400" b="0" i="1" smtClean="0">
                        <a:latin typeface="Cambria Math"/>
                        <a:cs typeface="Calibri" pitchFamily="34" charset="0"/>
                      </a:rPr>
                      <m:t>𝐸</m:t>
                    </m:r>
                    <m:r>
                      <a:rPr lang="en-US" sz="2400" i="1">
                        <a:latin typeface="Cambria Math"/>
                        <a:cs typeface="Calibri" pitchFamily="34" charset="0"/>
                      </a:rPr>
                      <m:t>               </m:t>
                    </m:r>
                    <m:r>
                      <a:rPr lang="en-US" sz="2400" i="1">
                        <a:latin typeface="Cambria Math"/>
                        <a:cs typeface="Calibri" pitchFamily="34" charset="0"/>
                      </a:rPr>
                      <m:t>𝑑𝑓𝑒𝑟𝑟𝑜𝑟</m:t>
                    </m:r>
                    <m:r>
                      <a:rPr lang="en-US" sz="2400" i="1">
                        <a:latin typeface="Cambria Math"/>
                        <a:cs typeface="Calibri" pitchFamily="34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  <a:cs typeface="Calibri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  <a:cs typeface="Calibri" pitchFamily="34" charset="0"/>
                          </a:rPr>
                          <m:t>𝐶</m:t>
                        </m:r>
                        <m:r>
                          <a:rPr lang="en-US" sz="2400" i="1">
                            <a:latin typeface="Cambria Math"/>
                            <a:cs typeface="Calibri" pitchFamily="34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/>
                            <a:cs typeface="Calibri" pitchFamily="34" charset="0"/>
                          </a:rPr>
                          <m:t>1</m:t>
                        </m:r>
                      </m:e>
                    </m:d>
                    <m:d>
                      <m:dPr>
                        <m:ctrlPr>
                          <a:rPr lang="en-US" sz="2400" b="0" i="1" smtClean="0">
                            <a:latin typeface="Cambria Math"/>
                            <a:cs typeface="Calibri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  <a:cs typeface="Calibri" pitchFamily="34" charset="0"/>
                          </a:rPr>
                          <m:t>𝐵</m:t>
                        </m:r>
                        <m:r>
                          <a:rPr lang="en-US" sz="2400" b="0" i="1" smtClean="0">
                            <a:latin typeface="Cambria Math"/>
                            <a:cs typeface="Calibri" pitchFamily="34" charset="0"/>
                          </a:rPr>
                          <m:t>−1</m:t>
                        </m:r>
                      </m:e>
                    </m:d>
                    <m:r>
                      <a:rPr lang="en-US" sz="2400" b="0" i="1" smtClean="0">
                        <a:latin typeface="Cambria Math"/>
                        <a:cs typeface="Calibri" pitchFamily="34" charset="0"/>
                      </a:rPr>
                      <m:t> </m:t>
                    </m:r>
                    <m:r>
                      <a:rPr lang="en-US" sz="2400" i="1">
                        <a:latin typeface="Cambria Math"/>
                        <a:cs typeface="Calibri" pitchFamily="34" charset="0"/>
                      </a:rPr>
                      <m:t> </m:t>
                    </m:r>
                    <m:r>
                      <a:rPr lang="en-US" sz="2400" i="1">
                        <a:latin typeface="Cambria Math"/>
                        <a:cs typeface="Calibri" pitchFamily="34" charset="0"/>
                      </a:rPr>
                      <m:t>𝑀𝑆𝐸</m:t>
                    </m:r>
                    <m:r>
                      <a:rPr lang="en-US" sz="2400" i="1">
                        <a:latin typeface="Cambria Math"/>
                        <a:cs typeface="Calibri" pitchFamily="34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latin typeface="Cambria Math"/>
                            <a:cs typeface="Calibri" pitchFamily="34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  <a:cs typeface="Calibri" pitchFamily="34" charset="0"/>
                          </a:rPr>
                          <m:t>𝑆𝑆</m:t>
                        </m:r>
                        <m:r>
                          <a:rPr lang="en-US" sz="2400" b="0" i="1" smtClean="0">
                            <a:latin typeface="Cambria Math"/>
                            <a:cs typeface="Calibri" pitchFamily="34" charset="0"/>
                          </a:rPr>
                          <m:t>𝐸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  <a:cs typeface="Calibri" pitchFamily="34" charset="0"/>
                          </a:rPr>
                          <m:t>𝑑𝑓</m:t>
                        </m:r>
                        <m:r>
                          <a:rPr lang="en-US" sz="2400" b="0" i="1" baseline="-25000" smtClean="0">
                            <a:latin typeface="Cambria Math"/>
                            <a:cs typeface="Calibri" pitchFamily="34" charset="0"/>
                          </a:rPr>
                          <m:t>𝑒𝑟𝑟𝑜𝑟</m:t>
                        </m:r>
                      </m:den>
                    </m:f>
                  </m:oMath>
                </a14:m>
                <a:r>
                  <a:rPr lang="en-US" sz="2400" dirty="0">
                    <a:latin typeface="Calibri" pitchFamily="34" charset="0"/>
                    <a:cs typeface="Calibri" pitchFamily="34" charset="0"/>
                  </a:rPr>
                  <a:t>	</a:t>
                </a:r>
                <a:endParaRPr lang="en-US" sz="2400" i="1" dirty="0">
                  <a:latin typeface="Cambria Math"/>
                  <a:cs typeface="Calibri" pitchFamily="34" charset="0"/>
                </a:endParaRPr>
              </a:p>
              <a:p>
                <a:pPr algn="just"/>
                <a:endParaRPr lang="en-US" sz="2400" i="1" dirty="0">
                  <a:latin typeface="Cambria Math"/>
                  <a:cs typeface="Calibri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  <a:cs typeface="Calibri" pitchFamily="34" charset="0"/>
                        </a:rPr>
                        <m:t>𝑆𝑆</m:t>
                      </m:r>
                      <m:r>
                        <a:rPr lang="en-US" sz="2400" b="0" i="1" smtClean="0">
                          <a:latin typeface="Cambria Math"/>
                          <a:cs typeface="Calibri" pitchFamily="34" charset="0"/>
                        </a:rPr>
                        <m:t>𝑇</m:t>
                      </m:r>
                      <m:r>
                        <a:rPr lang="en-US" sz="2400" i="1">
                          <a:latin typeface="Cambria Math"/>
                          <a:cs typeface="Calibri" pitchFamily="34" charset="0"/>
                        </a:rPr>
                        <m:t>                </m:t>
                      </m:r>
                      <m:r>
                        <a:rPr lang="en-US" sz="2400" b="0" i="1" smtClean="0">
                          <a:latin typeface="Cambria Math"/>
                          <a:cs typeface="Calibri" pitchFamily="34" charset="0"/>
                        </a:rPr>
                        <m:t>    </m:t>
                      </m:r>
                      <m:r>
                        <a:rPr lang="en-US" sz="2400" i="1">
                          <a:latin typeface="Cambria Math"/>
                          <a:cs typeface="Calibri" pitchFamily="34" charset="0"/>
                        </a:rPr>
                        <m:t>𝑑𝑓</m:t>
                      </m:r>
                      <m:r>
                        <a:rPr lang="en-US" sz="2400" b="0" i="1" baseline="-25000" smtClean="0">
                          <a:latin typeface="Cambria Math"/>
                          <a:cs typeface="Calibri" pitchFamily="34" charset="0"/>
                        </a:rPr>
                        <m:t>𝑡𝑜𝑡𝑎𝑙</m:t>
                      </m:r>
                      <m:r>
                        <a:rPr lang="en-US" sz="2400" i="1">
                          <a:latin typeface="Cambria Math"/>
                          <a:cs typeface="Calibri" pitchFamily="34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/>
                          <a:cs typeface="Calibri" pitchFamily="34" charset="0"/>
                        </a:rPr>
                        <m:t>𝑁</m:t>
                      </m:r>
                      <m:r>
                        <a:rPr lang="en-US" sz="2400" i="1">
                          <a:latin typeface="Cambria Math"/>
                          <a:cs typeface="Calibri" pitchFamily="34" charset="0"/>
                        </a:rPr>
                        <m:t>−1</m:t>
                      </m:r>
                      <m:r>
                        <a:rPr lang="en-US" sz="2400" b="0" i="1" smtClean="0">
                          <a:latin typeface="Cambria Math"/>
                          <a:cs typeface="Calibri" pitchFamily="34" charset="0"/>
                        </a:rPr>
                        <m:t>                </m:t>
                      </m:r>
                      <m:r>
                        <a:rPr lang="en-US" sz="2400" i="1">
                          <a:latin typeface="Cambria Math"/>
                          <a:cs typeface="Calibri" pitchFamily="34" charset="0"/>
                        </a:rPr>
                        <m:t>𝑀𝑆𝑇</m:t>
                      </m:r>
                      <m:r>
                        <a:rPr lang="en-US" sz="2400" i="1">
                          <a:latin typeface="Cambria Math"/>
                          <a:cs typeface="Calibri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  <a:cs typeface="Calibri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  <a:cs typeface="Calibri" pitchFamily="34" charset="0"/>
                            </a:rPr>
                            <m:t>𝑆𝑆𝑇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  <a:cs typeface="Calibri" pitchFamily="34" charset="0"/>
                            </a:rPr>
                            <m:t>𝑑𝑓</m:t>
                          </m:r>
                          <m:r>
                            <a:rPr lang="en-US" sz="2400" i="1" baseline="-25000">
                              <a:latin typeface="Cambria Math"/>
                              <a:cs typeface="Calibri" pitchFamily="34" charset="0"/>
                            </a:rPr>
                            <m:t>𝑡𝑜𝑡𝑎𝑙</m:t>
                          </m:r>
                        </m:den>
                      </m:f>
                    </m:oMath>
                  </m:oMathPara>
                </a14:m>
                <a:endParaRPr lang="en-US" sz="2400" dirty="0" smtClean="0">
                  <a:latin typeface="Calibri" pitchFamily="34" charset="0"/>
                  <a:cs typeface="Calibri" pitchFamily="34" charset="0"/>
                </a:endParaRPr>
              </a:p>
              <a:p>
                <a:pPr algn="just"/>
                <a:endParaRPr lang="en-US" sz="2000" dirty="0">
                  <a:latin typeface="Calibri" pitchFamily="34" charset="0"/>
                  <a:cs typeface="Calibri" pitchFamily="34" charset="0"/>
                </a:endParaRPr>
              </a:p>
              <a:p>
                <a:pPr algn="just"/>
                <a:r>
                  <a:rPr lang="en-US" sz="2000" dirty="0" smtClean="0">
                    <a:latin typeface="Calibri" pitchFamily="34" charset="0"/>
                    <a:cs typeface="Calibri" pitchFamily="34" charset="0"/>
                  </a:rPr>
                  <a:t>N = total number of observations</a:t>
                </a:r>
              </a:p>
              <a:p>
                <a:pPr algn="just"/>
                <a:r>
                  <a:rPr lang="en-US" sz="2000" dirty="0" smtClean="0">
                    <a:latin typeface="Calibri" pitchFamily="34" charset="0"/>
                    <a:cs typeface="Calibri" pitchFamily="34" charset="0"/>
                  </a:rPr>
                  <a:t>C = Number of columns/treatments</a:t>
                </a:r>
                <a:r>
                  <a:rPr lang="en-US" sz="2000" dirty="0">
                    <a:latin typeface="Calibri" pitchFamily="34" charset="0"/>
                    <a:cs typeface="Calibri" pitchFamily="34" charset="0"/>
                  </a:rPr>
                  <a:t>	</a:t>
                </a:r>
                <a:endParaRPr lang="en-US" sz="2000" i="1" dirty="0">
                  <a:latin typeface="Cambria Math"/>
                  <a:cs typeface="Calibri" pitchFamily="34" charset="0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428" y="1600200"/>
                <a:ext cx="7564972" cy="4587153"/>
              </a:xfrm>
              <a:prstGeom prst="rect">
                <a:avLst/>
              </a:prstGeom>
              <a:blipFill rotWithShape="1">
                <a:blip r:embed="rId2"/>
                <a:stretch>
                  <a:fillRect l="-1209" r="-1289" b="-1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970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457201"/>
            <a:ext cx="8116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alibri" pitchFamily="34" charset="0"/>
                <a:cs typeface="Calibri" pitchFamily="34" charset="0"/>
              </a:rPr>
              <a:t>Example – Two way ANOVA – Without Rep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" y="1219200"/>
            <a:ext cx="7543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latin typeface="Calibri" pitchFamily="34" charset="0"/>
                <a:cs typeface="Calibri" pitchFamily="34" charset="0"/>
              </a:rPr>
              <a:t>Step 4: Calculate Degree of Freedom (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df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), 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MSC, MSB and 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MSE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969428" y="1600200"/>
                <a:ext cx="7564972" cy="4206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2400" i="1" smtClean="0">
                        <a:latin typeface="Cambria Math"/>
                        <a:cs typeface="Calibri" pitchFamily="34" charset="0"/>
                      </a:rPr>
                      <m:t>𝑆</m:t>
                    </m:r>
                    <m:r>
                      <a:rPr lang="en-US" sz="2400" b="0" i="1" smtClean="0">
                        <a:latin typeface="Cambria Math"/>
                        <a:cs typeface="Calibri" pitchFamily="34" charset="0"/>
                      </a:rPr>
                      <m:t>𝑆𝐶</m:t>
                    </m:r>
                    <m:r>
                      <a:rPr lang="en-US" sz="2400" b="0" i="1" smtClean="0">
                        <a:latin typeface="Cambria Math"/>
                        <a:cs typeface="Calibri" pitchFamily="34" charset="0"/>
                      </a:rPr>
                      <m:t>                </m:t>
                    </m:r>
                    <m:r>
                      <a:rPr lang="en-US" sz="2400" b="0" i="1" smtClean="0">
                        <a:latin typeface="Cambria Math"/>
                        <a:cs typeface="Calibri" pitchFamily="34" charset="0"/>
                      </a:rPr>
                      <m:t>𝑑𝑓𝑐𝑜𝑙𝑢𝑚𝑛𝑠</m:t>
                    </m:r>
                    <m:r>
                      <a:rPr lang="en-US" sz="2400" b="0" i="1" smtClean="0">
                        <a:latin typeface="Cambria Math"/>
                        <a:cs typeface="Calibri" pitchFamily="34" charset="0"/>
                      </a:rPr>
                      <m:t>=</m:t>
                    </m:r>
                    <m:r>
                      <a:rPr lang="en-US" sz="2400" b="0" i="1" smtClean="0">
                        <a:latin typeface="Cambria Math"/>
                        <a:cs typeface="Calibri" pitchFamily="34" charset="0"/>
                      </a:rPr>
                      <m:t>3</m:t>
                    </m:r>
                    <m:r>
                      <a:rPr lang="en-US" sz="2400" b="0" i="1" smtClean="0">
                        <a:latin typeface="Cambria Math"/>
                        <a:cs typeface="Calibri" pitchFamily="34" charset="0"/>
                      </a:rPr>
                      <m:t>−</m:t>
                    </m:r>
                    <m:r>
                      <a:rPr lang="en-US" sz="2400" b="0" i="1" smtClean="0">
                        <a:latin typeface="Cambria Math"/>
                        <a:cs typeface="Calibri" pitchFamily="34" charset="0"/>
                      </a:rPr>
                      <m:t>1=2</m:t>
                    </m:r>
                    <m:r>
                      <a:rPr lang="en-US" sz="2400" b="0" i="1" smtClean="0">
                        <a:latin typeface="Cambria Math"/>
                        <a:cs typeface="Calibri" pitchFamily="34" charset="0"/>
                      </a:rPr>
                      <m:t>        </m:t>
                    </m:r>
                    <m:r>
                      <a:rPr lang="en-US" sz="2400" b="0" i="1" smtClean="0">
                        <a:latin typeface="Cambria Math"/>
                        <a:cs typeface="Calibri" pitchFamily="34" charset="0"/>
                      </a:rPr>
                      <m:t>𝑀𝑆𝐶</m:t>
                    </m:r>
                    <m:r>
                      <a:rPr lang="en-US" sz="2400" b="0" i="1" smtClean="0">
                        <a:latin typeface="Cambria Math"/>
                        <a:cs typeface="Calibri" pitchFamily="34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/>
                            <a:cs typeface="Calibri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  <a:cs typeface="Calibri" pitchFamily="34" charset="0"/>
                          </a:rPr>
                          <m:t>525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  <a:cs typeface="Calibri" pitchFamily="34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 smtClean="0">
                    <a:latin typeface="Calibri" pitchFamily="34" charset="0"/>
                    <a:cs typeface="Calibri" pitchFamily="34" charset="0"/>
                  </a:rPr>
                  <a:t>=262.5</a:t>
                </a:r>
                <a:r>
                  <a:rPr lang="en-US" sz="2400" dirty="0" smtClean="0">
                    <a:latin typeface="Calibri" pitchFamily="34" charset="0"/>
                    <a:cs typeface="Calibri" pitchFamily="34" charset="0"/>
                  </a:rPr>
                  <a:t>	</a:t>
                </a:r>
              </a:p>
              <a:p>
                <a:pPr algn="just"/>
                <a:endParaRPr lang="en-US" sz="2400" i="1" dirty="0" smtClean="0">
                  <a:latin typeface="Calibri" pitchFamily="34" charset="0"/>
                  <a:cs typeface="Calibri" pitchFamily="34" charset="0"/>
                </a:endParaRPr>
              </a:p>
              <a:p>
                <a:pPr algn="just"/>
                <a:r>
                  <a:rPr lang="en-US" sz="2400" i="1" dirty="0" smtClean="0">
                    <a:latin typeface="Calibri" pitchFamily="34" charset="0"/>
                    <a:cs typeface="Calibri" pitchFamily="34" charset="0"/>
                  </a:rPr>
                  <a:t>SSB	           </a:t>
                </a:r>
                <a:r>
                  <a:rPr lang="en-US" sz="2400" i="1" dirty="0" err="1" smtClean="0">
                    <a:latin typeface="Calibri" pitchFamily="34" charset="0"/>
                    <a:cs typeface="Calibri" pitchFamily="34" charset="0"/>
                  </a:rPr>
                  <a:t>df</a:t>
                </a:r>
                <a:r>
                  <a:rPr lang="en-US" sz="2400" i="1" baseline="-25000" dirty="0" err="1" smtClean="0">
                    <a:latin typeface="Calibri" pitchFamily="34" charset="0"/>
                    <a:cs typeface="Calibri" pitchFamily="34" charset="0"/>
                  </a:rPr>
                  <a:t>blocks</a:t>
                </a:r>
                <a:r>
                  <a:rPr lang="en-US" sz="2400" i="1" dirty="0" smtClean="0">
                    <a:latin typeface="Calibri" pitchFamily="34" charset="0"/>
                    <a:cs typeface="Calibri" pitchFamily="34" charset="0"/>
                  </a:rPr>
                  <a:t> =  6 – 1=5                   MSB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/>
                            <a:cs typeface="Calibri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  <a:cs typeface="Calibri" pitchFamily="34" charset="0"/>
                          </a:rPr>
                          <m:t>750</m:t>
                        </m:r>
                      </m:num>
                      <m:den>
                        <m:r>
                          <a:rPr lang="en-US" sz="2400" i="1" smtClean="0">
                            <a:latin typeface="Cambria Math"/>
                            <a:cs typeface="Calibri" pitchFamily="34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sz="2400" i="1" dirty="0" smtClean="0">
                    <a:latin typeface="Calibri" pitchFamily="34" charset="0"/>
                    <a:cs typeface="Calibri" pitchFamily="34" charset="0"/>
                  </a:rPr>
                  <a:t>=150</a:t>
                </a:r>
              </a:p>
              <a:p>
                <a:pPr algn="just"/>
                <a:endParaRPr lang="en-US" sz="2400" i="1" dirty="0">
                  <a:latin typeface="Calibri" pitchFamily="34" charset="0"/>
                  <a:cs typeface="Calibri" pitchFamily="34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cs typeface="Calibri" pitchFamily="34" charset="0"/>
                      </a:rPr>
                      <m:t>𝑆𝑆</m:t>
                    </m:r>
                    <m:r>
                      <a:rPr lang="en-US" sz="2000" b="0" i="1" smtClean="0">
                        <a:latin typeface="Cambria Math"/>
                        <a:cs typeface="Calibri" pitchFamily="34" charset="0"/>
                      </a:rPr>
                      <m:t>𝐸</m:t>
                    </m:r>
                    <m:r>
                      <a:rPr lang="en-US" sz="2000" i="1">
                        <a:latin typeface="Cambria Math"/>
                        <a:cs typeface="Calibri" pitchFamily="34" charset="0"/>
                      </a:rPr>
                      <m:t>      </m:t>
                    </m:r>
                    <m:r>
                      <a:rPr lang="en-US" sz="2000" b="0" i="1" smtClean="0">
                        <a:latin typeface="Cambria Math"/>
                        <a:cs typeface="Calibri" pitchFamily="34" charset="0"/>
                      </a:rPr>
                      <m:t>          </m:t>
                    </m:r>
                    <m:r>
                      <a:rPr lang="en-US" sz="2000" i="1">
                        <a:latin typeface="Cambria Math"/>
                        <a:cs typeface="Calibri" pitchFamily="34" charset="0"/>
                      </a:rPr>
                      <m:t>𝑑𝑓</m:t>
                    </m:r>
                    <m:r>
                      <a:rPr lang="en-US" sz="2000" b="0" i="1" baseline="-25000" smtClean="0">
                        <a:latin typeface="Cambria Math"/>
                        <a:cs typeface="Calibri" pitchFamily="34" charset="0"/>
                      </a:rPr>
                      <m:t>𝑒𝑟𝑟𝑜𝑟</m:t>
                    </m:r>
                    <m:r>
                      <a:rPr lang="en-US" sz="2000" i="1">
                        <a:latin typeface="Cambria Math"/>
                        <a:cs typeface="Calibri" pitchFamily="34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/>
                            <a:cs typeface="Calibri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  <a:cs typeface="Calibri" pitchFamily="34" charset="0"/>
                          </a:rPr>
                          <m:t>3</m:t>
                        </m:r>
                        <m:r>
                          <a:rPr lang="en-US" sz="2000" i="1">
                            <a:latin typeface="Cambria Math"/>
                            <a:cs typeface="Calibri" pitchFamily="34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/>
                            <a:cs typeface="Calibri" pitchFamily="34" charset="0"/>
                          </a:rPr>
                          <m:t>1</m:t>
                        </m:r>
                      </m:e>
                    </m:d>
                    <m:d>
                      <m:dPr>
                        <m:ctrlPr>
                          <a:rPr lang="en-US" sz="2000" b="0" i="1" smtClean="0">
                            <a:latin typeface="Cambria Math"/>
                            <a:cs typeface="Calibri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  <a:cs typeface="Calibri" pitchFamily="34" charset="0"/>
                          </a:rPr>
                          <m:t>6</m:t>
                        </m:r>
                        <m:r>
                          <a:rPr lang="en-US" sz="2000" b="0" i="1" smtClean="0">
                            <a:latin typeface="Cambria Math"/>
                            <a:cs typeface="Calibri" pitchFamily="34" charset="0"/>
                          </a:rPr>
                          <m:t>−1</m:t>
                        </m:r>
                      </m:e>
                    </m:d>
                    <m:r>
                      <a:rPr lang="en-US" sz="2000" b="0" i="1" smtClean="0">
                        <a:latin typeface="Cambria Math"/>
                        <a:cs typeface="Calibri" pitchFamily="34" charset="0"/>
                      </a:rPr>
                      <m:t>=10 </m:t>
                    </m:r>
                    <m:r>
                      <a:rPr lang="en-US" sz="2000" i="1">
                        <a:latin typeface="Cambria Math"/>
                        <a:cs typeface="Calibri" pitchFamily="34" charset="0"/>
                      </a:rPr>
                      <m:t> </m:t>
                    </m:r>
                    <m:r>
                      <a:rPr lang="en-US" sz="2000" b="0" i="1" smtClean="0">
                        <a:latin typeface="Cambria Math"/>
                        <a:cs typeface="Calibri" pitchFamily="34" charset="0"/>
                      </a:rPr>
                      <m:t>       </m:t>
                    </m:r>
                    <m:r>
                      <a:rPr lang="en-US" sz="2000" i="1">
                        <a:latin typeface="Cambria Math"/>
                        <a:cs typeface="Calibri" pitchFamily="34" charset="0"/>
                      </a:rPr>
                      <m:t>𝑀𝑆𝐸</m:t>
                    </m:r>
                    <m:r>
                      <a:rPr lang="en-US" sz="2000" i="1">
                        <a:latin typeface="Cambria Math"/>
                        <a:cs typeface="Calibri" pitchFamily="34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/>
                            <a:cs typeface="Calibri" pitchFamily="34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latin typeface="Cambria Math"/>
                            <a:cs typeface="Calibri" pitchFamily="34" charset="0"/>
                          </a:rPr>
                          <m:t>4</m:t>
                        </m:r>
                        <m:r>
                          <a:rPr lang="en-US" sz="2000" b="0" i="1" smtClean="0">
                            <a:latin typeface="Cambria Math"/>
                            <a:cs typeface="Calibri" pitchFamily="34" charset="0"/>
                          </a:rPr>
                          <m:t>75</m:t>
                        </m:r>
                      </m:num>
                      <m:den>
                        <m:r>
                          <a:rPr lang="en-US" sz="2000" i="1" smtClean="0">
                            <a:latin typeface="Cambria Math"/>
                            <a:cs typeface="Calibri" pitchFamily="34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/>
                            <a:cs typeface="Calibri" pitchFamily="34" charset="0"/>
                          </a:rPr>
                          <m:t>0</m:t>
                        </m:r>
                      </m:den>
                    </m:f>
                  </m:oMath>
                </a14:m>
                <a:r>
                  <a:rPr lang="en-US" sz="2400" dirty="0" smtClean="0">
                    <a:latin typeface="Calibri" pitchFamily="34" charset="0"/>
                    <a:cs typeface="Calibri" pitchFamily="34" charset="0"/>
                  </a:rPr>
                  <a:t>= 47.5</a:t>
                </a:r>
                <a:endParaRPr lang="en-US" sz="2400" i="1" dirty="0">
                  <a:latin typeface="Cambria Math"/>
                  <a:cs typeface="Calibri" pitchFamily="34" charset="0"/>
                </a:endParaRPr>
              </a:p>
              <a:p>
                <a:pPr algn="just"/>
                <a:endParaRPr lang="en-US" sz="2400" i="1" dirty="0">
                  <a:latin typeface="Cambria Math"/>
                  <a:cs typeface="Calibri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  <a:cs typeface="Calibri" pitchFamily="34" charset="0"/>
                        </a:rPr>
                        <m:t>𝑆𝑆</m:t>
                      </m:r>
                      <m:r>
                        <a:rPr lang="en-US" sz="2000" b="0" i="1" smtClean="0">
                          <a:latin typeface="Cambria Math"/>
                          <a:cs typeface="Calibri" pitchFamily="34" charset="0"/>
                        </a:rPr>
                        <m:t>𝑇</m:t>
                      </m:r>
                      <m:r>
                        <a:rPr lang="en-US" sz="2000" i="1">
                          <a:latin typeface="Cambria Math"/>
                          <a:cs typeface="Calibri" pitchFamily="34" charset="0"/>
                        </a:rPr>
                        <m:t>                </m:t>
                      </m:r>
                      <m:r>
                        <a:rPr lang="en-US" sz="2000" b="0" i="1" smtClean="0">
                          <a:latin typeface="Cambria Math"/>
                          <a:cs typeface="Calibri" pitchFamily="34" charset="0"/>
                        </a:rPr>
                        <m:t>    </m:t>
                      </m:r>
                      <m:r>
                        <a:rPr lang="en-US" sz="2000" i="1">
                          <a:latin typeface="Cambria Math"/>
                          <a:cs typeface="Calibri" pitchFamily="34" charset="0"/>
                        </a:rPr>
                        <m:t>𝑑𝑓</m:t>
                      </m:r>
                      <m:r>
                        <a:rPr lang="en-US" sz="2000" b="0" i="1" baseline="-25000" smtClean="0">
                          <a:latin typeface="Cambria Math"/>
                          <a:cs typeface="Calibri" pitchFamily="34" charset="0"/>
                        </a:rPr>
                        <m:t>𝑡𝑜𝑡𝑎𝑙</m:t>
                      </m:r>
                      <m:r>
                        <a:rPr lang="en-US" sz="2000" i="1">
                          <a:latin typeface="Cambria Math"/>
                          <a:cs typeface="Calibri" pitchFamily="34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/>
                          <a:cs typeface="Calibri" pitchFamily="34" charset="0"/>
                        </a:rPr>
                        <m:t>18</m:t>
                      </m:r>
                      <m:r>
                        <a:rPr lang="en-US" sz="2000" i="1">
                          <a:latin typeface="Cambria Math"/>
                          <a:cs typeface="Calibri" pitchFamily="34" charset="0"/>
                        </a:rPr>
                        <m:t>−1</m:t>
                      </m:r>
                      <m:r>
                        <a:rPr lang="en-US" sz="2000" b="0" i="1" smtClean="0">
                          <a:latin typeface="Cambria Math"/>
                          <a:cs typeface="Calibri" pitchFamily="34" charset="0"/>
                        </a:rPr>
                        <m:t>=17</m:t>
                      </m:r>
                      <m:r>
                        <a:rPr lang="en-US" sz="2000" i="1">
                          <a:latin typeface="Cambria Math"/>
                          <a:cs typeface="Calibri" pitchFamily="34" charset="0"/>
                        </a:rPr>
                        <m:t>      </m:t>
                      </m:r>
                      <m:r>
                        <a:rPr lang="en-US" sz="2000" b="0" i="1" smtClean="0">
                          <a:latin typeface="Cambria Math"/>
                          <a:cs typeface="Calibri" pitchFamily="34" charset="0"/>
                        </a:rPr>
                        <m:t>𝑀𝑆𝑇</m:t>
                      </m:r>
                      <m:r>
                        <a:rPr lang="en-US" sz="2000" i="1">
                          <a:latin typeface="Cambria Math"/>
                          <a:cs typeface="Calibri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/>
                              <a:cs typeface="Calibri" pitchFamily="34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  <a:cs typeface="Calibri" pitchFamily="34" charset="0"/>
                            </a:rPr>
                            <m:t>1750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  <a:cs typeface="Calibri" pitchFamily="34" charset="0"/>
                            </a:rPr>
                            <m:t>17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  <a:cs typeface="Calibri" pitchFamily="34" charset="0"/>
                        </a:rPr>
                        <m:t>=102.941</m:t>
                      </m:r>
                    </m:oMath>
                  </m:oMathPara>
                </a14:m>
                <a:endParaRPr lang="en-US" sz="2400" dirty="0" smtClean="0">
                  <a:latin typeface="Calibri" pitchFamily="34" charset="0"/>
                  <a:cs typeface="Calibri" pitchFamily="34" charset="0"/>
                </a:endParaRPr>
              </a:p>
              <a:p>
                <a:pPr algn="just"/>
                <a:endParaRPr lang="en-US" sz="2000" dirty="0">
                  <a:latin typeface="Calibri" pitchFamily="34" charset="0"/>
                  <a:cs typeface="Calibri" pitchFamily="34" charset="0"/>
                </a:endParaRPr>
              </a:p>
              <a:p>
                <a:pPr algn="just"/>
                <a:r>
                  <a:rPr lang="en-US" sz="2000" dirty="0" smtClean="0">
                    <a:latin typeface="Calibri" pitchFamily="34" charset="0"/>
                    <a:cs typeface="Calibri" pitchFamily="34" charset="0"/>
                  </a:rPr>
                  <a:t>N = total number of observations</a:t>
                </a:r>
              </a:p>
              <a:p>
                <a:pPr algn="just"/>
                <a:r>
                  <a:rPr lang="en-US" sz="2000" dirty="0" smtClean="0">
                    <a:latin typeface="Calibri" pitchFamily="34" charset="0"/>
                    <a:cs typeface="Calibri" pitchFamily="34" charset="0"/>
                  </a:rPr>
                  <a:t>C = Number of columns/treatments</a:t>
                </a:r>
                <a:r>
                  <a:rPr lang="en-US" sz="2000" dirty="0">
                    <a:latin typeface="Calibri" pitchFamily="34" charset="0"/>
                    <a:cs typeface="Calibri" pitchFamily="34" charset="0"/>
                  </a:rPr>
                  <a:t>	</a:t>
                </a:r>
                <a:endParaRPr lang="en-US" sz="2000" i="1" dirty="0">
                  <a:latin typeface="Cambria Math"/>
                  <a:cs typeface="Calibri" pitchFamily="34" charset="0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428" y="1600200"/>
                <a:ext cx="7564972" cy="4206088"/>
              </a:xfrm>
              <a:prstGeom prst="rect">
                <a:avLst/>
              </a:prstGeom>
              <a:blipFill rotWithShape="1">
                <a:blip r:embed="rId2"/>
                <a:stretch>
                  <a:fillRect l="-1209" r="-1289" b="-1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445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457201"/>
            <a:ext cx="8116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alibri" pitchFamily="34" charset="0"/>
                <a:cs typeface="Calibri" pitchFamily="34" charset="0"/>
              </a:rPr>
              <a:t>Example – Two way ANOVA – Without Rep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" y="1219200"/>
            <a:ext cx="7543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latin typeface="Calibri" pitchFamily="34" charset="0"/>
                <a:cs typeface="Calibri" pitchFamily="34" charset="0"/>
              </a:rPr>
              <a:t>Step 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5: Calculate F Ratios</a:t>
            </a:r>
            <a:endParaRPr lang="en-US" sz="2000" dirty="0" smtClean="0">
              <a:latin typeface="Calibri" pitchFamily="34" charset="0"/>
              <a:cs typeface="Calibri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969428" y="1980623"/>
                <a:ext cx="5812372" cy="2603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  <a:cs typeface="Calibri" pitchFamily="34" charset="0"/>
                        </a:rPr>
                        <m:t>𝐹</m:t>
                      </m:r>
                      <m:r>
                        <a:rPr lang="en-US" sz="2400" b="0" i="1" smtClean="0">
                          <a:latin typeface="Cambria Math"/>
                          <a:cs typeface="Calibri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  <a:cs typeface="Calibri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  <a:cs typeface="Calibri" pitchFamily="34" charset="0"/>
                            </a:rPr>
                            <m:t>𝑀𝑆𝐶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  <a:cs typeface="Calibri" pitchFamily="34" charset="0"/>
                            </a:rPr>
                            <m:t>𝑀𝑆𝐸</m:t>
                          </m:r>
                        </m:den>
                      </m:f>
                      <m:r>
                        <a:rPr lang="en-US" sz="2400" b="0" i="1" smtClean="0">
                          <a:latin typeface="Cambria Math"/>
                          <a:cs typeface="Calibri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  <a:cs typeface="Calibri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  <a:cs typeface="Calibri" pitchFamily="34" charset="0"/>
                            </a:rPr>
                            <m:t>262.5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  <a:cs typeface="Calibri" pitchFamily="34" charset="0"/>
                            </a:rPr>
                            <m:t>47.5</m:t>
                          </m:r>
                        </m:den>
                      </m:f>
                      <m:r>
                        <a:rPr lang="en-US" sz="2400" b="0" i="1" smtClean="0">
                          <a:latin typeface="Cambria Math"/>
                          <a:cs typeface="Calibri" pitchFamily="34" charset="0"/>
                        </a:rPr>
                        <m:t>=5.526 </m:t>
                      </m:r>
                    </m:oMath>
                  </m:oMathPara>
                </a14:m>
                <a:endParaRPr lang="en-US" sz="2400" b="0" i="1" dirty="0" smtClean="0">
                  <a:latin typeface="Cambria Math"/>
                  <a:cs typeface="Calibri" pitchFamily="34" charset="0"/>
                </a:endParaRPr>
              </a:p>
              <a:p>
                <a:endParaRPr lang="en-US" sz="2400" i="1" dirty="0" smtClean="0">
                  <a:latin typeface="Cambria Math"/>
                  <a:cs typeface="Calibri" pitchFamily="34" charset="0"/>
                </a:endParaRPr>
              </a:p>
              <a:p>
                <a:endParaRPr lang="en-US" sz="2400" i="1" dirty="0">
                  <a:latin typeface="Cambria Math"/>
                  <a:cs typeface="Calibri" pitchFamily="3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  <a:cs typeface="Calibri" pitchFamily="34" charset="0"/>
                        </a:rPr>
                        <m:t>𝐹</m:t>
                      </m:r>
                      <m:r>
                        <a:rPr lang="en-US" sz="2400" i="1">
                          <a:latin typeface="Cambria Math"/>
                          <a:cs typeface="Calibri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  <a:cs typeface="Calibri" pitchFamily="34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  <a:cs typeface="Calibri" pitchFamily="34" charset="0"/>
                            </a:rPr>
                            <m:t>𝑀𝑆</m:t>
                          </m:r>
                          <m:r>
                            <a:rPr lang="en-US" sz="2400" b="0" i="1" smtClean="0">
                              <a:latin typeface="Cambria Math"/>
                              <a:cs typeface="Calibri" pitchFamily="34" charset="0"/>
                            </a:rPr>
                            <m:t>𝐵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  <a:cs typeface="Calibri" pitchFamily="34" charset="0"/>
                            </a:rPr>
                            <m:t>𝑀𝑆𝐸</m:t>
                          </m:r>
                        </m:den>
                      </m:f>
                      <m:r>
                        <a:rPr lang="en-US" sz="2400" i="1">
                          <a:latin typeface="Cambria Math"/>
                          <a:cs typeface="Calibri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  <a:cs typeface="Calibri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  <a:cs typeface="Calibri" pitchFamily="34" charset="0"/>
                            </a:rPr>
                            <m:t>150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  <a:cs typeface="Calibri" pitchFamily="34" charset="0"/>
                            </a:rPr>
                            <m:t>47.5</m:t>
                          </m:r>
                        </m:den>
                      </m:f>
                      <m:r>
                        <a:rPr lang="en-US" sz="2400" b="0" i="1" smtClean="0">
                          <a:latin typeface="Cambria Math"/>
                          <a:cs typeface="Calibri" pitchFamily="34" charset="0"/>
                        </a:rPr>
                        <m:t>=3.158</m:t>
                      </m:r>
                    </m:oMath>
                  </m:oMathPara>
                </a14:m>
                <a:endParaRPr lang="en-US" sz="2400" i="1" dirty="0">
                  <a:latin typeface="Cambria Math"/>
                  <a:cs typeface="Calibri" pitchFamily="34" charset="0"/>
                </a:endParaRPr>
              </a:p>
              <a:p>
                <a:endParaRPr lang="en-US" sz="2400" b="0" i="1" dirty="0" smtClean="0">
                  <a:latin typeface="Cambria Math"/>
                  <a:cs typeface="Calibri" pitchFamily="34" charset="0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428" y="1980623"/>
                <a:ext cx="5812372" cy="2603405"/>
              </a:xfrm>
              <a:prstGeom prst="rect">
                <a:avLst/>
              </a:prstGeom>
              <a:blipFill rotWithShape="1">
                <a:blip r:embed="rId2"/>
                <a:stretch>
                  <a:fillRect l="-1572" b="-4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622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457201"/>
            <a:ext cx="8116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alibri" pitchFamily="34" charset="0"/>
                <a:cs typeface="Calibri" pitchFamily="34" charset="0"/>
              </a:rPr>
              <a:t>Example – Two way ANOVA – Without Rep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" y="1219200"/>
            <a:ext cx="7543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latin typeface="Calibri" pitchFamily="34" charset="0"/>
                <a:cs typeface="Calibri" pitchFamily="34" charset="0"/>
              </a:rPr>
              <a:t>Step 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6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: Calculate F Critical Values</a:t>
            </a:r>
            <a:endParaRPr lang="en-US" sz="2000" dirty="0" smtClean="0">
              <a:latin typeface="Calibri" pitchFamily="34" charset="0"/>
              <a:cs typeface="Calibri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969428" y="1656833"/>
                <a:ext cx="3553886" cy="46470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/>
                          <a:cs typeface="Calibri" pitchFamily="34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/>
                          <a:cs typeface="Calibri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/>
                              <a:cs typeface="Calibri" pitchFamily="34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  <a:cs typeface="Calibri" pitchFamily="34" charset="0"/>
                            </a:rPr>
                            <m:t>𝑀𝑆𝐶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  <a:cs typeface="Calibri" pitchFamily="34" charset="0"/>
                            </a:rPr>
                            <m:t>𝑀𝑆𝐸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  <a:cs typeface="Calibri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/>
                              <a:cs typeface="Calibri" pitchFamily="34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  <a:cs typeface="Calibri" pitchFamily="34" charset="0"/>
                            </a:rPr>
                            <m:t>262.5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  <a:cs typeface="Calibri" pitchFamily="34" charset="0"/>
                            </a:rPr>
                            <m:t>47.5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  <a:cs typeface="Calibri" pitchFamily="34" charset="0"/>
                        </a:rPr>
                        <m:t>=5.526 </m:t>
                      </m:r>
                    </m:oMath>
                  </m:oMathPara>
                </a14:m>
                <a:endParaRPr lang="en-US" sz="2000" b="0" i="1" dirty="0" smtClean="0">
                  <a:latin typeface="Cambria Math"/>
                  <a:cs typeface="Calibri" pitchFamily="34" charset="0"/>
                </a:endParaRPr>
              </a:p>
              <a:p>
                <a:r>
                  <a:rPr lang="en-US" sz="2000" i="1" dirty="0" err="1" smtClean="0">
                    <a:latin typeface="Cambria Math"/>
                    <a:cs typeface="Calibri" pitchFamily="34" charset="0"/>
                  </a:rPr>
                  <a:t>F</a:t>
                </a:r>
                <a:r>
                  <a:rPr lang="en-US" sz="2000" i="1" baseline="-25000" dirty="0" err="1" smtClean="0">
                    <a:latin typeface="Cambria Math"/>
                    <a:cs typeface="Calibri" pitchFamily="34" charset="0"/>
                  </a:rPr>
                  <a:t>critical</a:t>
                </a:r>
                <a:r>
                  <a:rPr lang="en-US" sz="2000" i="1" dirty="0" smtClean="0">
                    <a:latin typeface="Cambria Math"/>
                    <a:cs typeface="Calibri" pitchFamily="34" charset="0"/>
                  </a:rPr>
                  <a:t> </a:t>
                </a:r>
                <a:r>
                  <a:rPr lang="en-US" sz="2000" dirty="0" smtClean="0">
                    <a:latin typeface="Cambria Math"/>
                    <a:cs typeface="Calibri" pitchFamily="34" charset="0"/>
                  </a:rPr>
                  <a:t>= F</a:t>
                </a:r>
                <a:r>
                  <a:rPr lang="el-GR" sz="2000" baseline="-25000" dirty="0" smtClean="0"/>
                  <a:t>α</a:t>
                </a:r>
                <a:r>
                  <a:rPr lang="en-US" sz="2000" baseline="-25000" dirty="0" smtClean="0"/>
                  <a:t>=0.05,2,10 </a:t>
                </a:r>
                <a:r>
                  <a:rPr lang="en-US" sz="2000" dirty="0" smtClean="0">
                    <a:latin typeface="Cambria Math"/>
                    <a:cs typeface="Calibri" pitchFamily="34" charset="0"/>
                  </a:rPr>
                  <a:t>=4.1028 </a:t>
                </a:r>
              </a:p>
              <a:p>
                <a:endParaRPr lang="en-US" sz="2000" i="1" dirty="0" smtClean="0">
                  <a:latin typeface="Cambria Math"/>
                  <a:cs typeface="Calibri" pitchFamily="34" charset="0"/>
                </a:endParaRPr>
              </a:p>
              <a:p>
                <a:endParaRPr lang="en-US" sz="2000" i="1" dirty="0">
                  <a:latin typeface="Cambria Math"/>
                  <a:cs typeface="Calibri" pitchFamily="34" charset="0"/>
                </a:endParaRPr>
              </a:p>
              <a:p>
                <a:endParaRPr lang="en-US" sz="2000" i="1" dirty="0" smtClean="0">
                  <a:latin typeface="Cambria Math"/>
                  <a:cs typeface="Calibri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  <a:cs typeface="Calibri" pitchFamily="34" charset="0"/>
                        </a:rPr>
                        <m:t>𝐹</m:t>
                      </m:r>
                      <m:r>
                        <a:rPr lang="en-US" sz="2000" i="1">
                          <a:latin typeface="Cambria Math"/>
                          <a:cs typeface="Calibri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  <a:cs typeface="Calibri" pitchFamily="34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  <a:cs typeface="Calibri" pitchFamily="34" charset="0"/>
                            </a:rPr>
                            <m:t>𝑀𝑆</m:t>
                          </m:r>
                          <m:r>
                            <a:rPr lang="en-US" sz="2000" b="0" i="1" smtClean="0">
                              <a:latin typeface="Cambria Math"/>
                              <a:cs typeface="Calibri" pitchFamily="34" charset="0"/>
                            </a:rPr>
                            <m:t>𝐵</m:t>
                          </m:r>
                        </m:num>
                        <m:den>
                          <m:r>
                            <a:rPr lang="en-US" sz="2000" i="1">
                              <a:latin typeface="Cambria Math"/>
                              <a:cs typeface="Calibri" pitchFamily="34" charset="0"/>
                            </a:rPr>
                            <m:t>𝑀𝑆𝐸</m:t>
                          </m:r>
                        </m:den>
                      </m:f>
                      <m:r>
                        <a:rPr lang="en-US" sz="2000" i="1">
                          <a:latin typeface="Cambria Math"/>
                          <a:cs typeface="Calibri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/>
                              <a:cs typeface="Calibri" pitchFamily="34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  <a:cs typeface="Calibri" pitchFamily="34" charset="0"/>
                            </a:rPr>
                            <m:t>150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  <a:cs typeface="Calibri" pitchFamily="34" charset="0"/>
                            </a:rPr>
                            <m:t>47.5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  <a:cs typeface="Calibri" pitchFamily="34" charset="0"/>
                        </a:rPr>
                        <m:t>=3.158</m:t>
                      </m:r>
                    </m:oMath>
                  </m:oMathPara>
                </a14:m>
                <a:endParaRPr lang="en-US" sz="2000" i="1" dirty="0" smtClean="0">
                  <a:latin typeface="Cambria Math"/>
                  <a:cs typeface="Calibri" pitchFamily="34" charset="0"/>
                </a:endParaRPr>
              </a:p>
              <a:p>
                <a:r>
                  <a:rPr lang="en-US" sz="2000" i="1" dirty="0" err="1" smtClean="0">
                    <a:latin typeface="Cambria Math"/>
                    <a:cs typeface="Calibri" pitchFamily="34" charset="0"/>
                  </a:rPr>
                  <a:t>F</a:t>
                </a:r>
                <a:r>
                  <a:rPr lang="en-US" sz="2000" i="1" baseline="-25000" dirty="0" err="1" smtClean="0">
                    <a:latin typeface="Cambria Math"/>
                    <a:cs typeface="Calibri" pitchFamily="34" charset="0"/>
                  </a:rPr>
                  <a:t>critical</a:t>
                </a:r>
                <a:r>
                  <a:rPr lang="en-US" sz="2000" i="1" dirty="0" smtClean="0">
                    <a:latin typeface="Cambria Math"/>
                    <a:cs typeface="Calibri" pitchFamily="34" charset="0"/>
                  </a:rPr>
                  <a:t> </a:t>
                </a:r>
                <a:r>
                  <a:rPr lang="en-US" sz="2000" dirty="0">
                    <a:latin typeface="Cambria Math"/>
                    <a:cs typeface="Calibri" pitchFamily="34" charset="0"/>
                  </a:rPr>
                  <a:t>= F</a:t>
                </a:r>
                <a:r>
                  <a:rPr lang="el-GR" sz="2000" baseline="-25000" dirty="0"/>
                  <a:t>α</a:t>
                </a:r>
                <a:r>
                  <a:rPr lang="en-US" sz="2000" baseline="-25000" dirty="0" smtClean="0"/>
                  <a:t>=0.05,5,10 </a:t>
                </a:r>
                <a:r>
                  <a:rPr lang="en-US" sz="2000" dirty="0" smtClean="0">
                    <a:latin typeface="Cambria Math"/>
                    <a:cs typeface="Calibri" pitchFamily="34" charset="0"/>
                  </a:rPr>
                  <a:t>=3.3258</a:t>
                </a:r>
              </a:p>
              <a:p>
                <a:endParaRPr lang="en-US" sz="2000" i="1" dirty="0">
                  <a:latin typeface="Cambria Math"/>
                  <a:cs typeface="Calibri" pitchFamily="34" charset="0"/>
                </a:endParaRPr>
              </a:p>
              <a:p>
                <a:r>
                  <a:rPr lang="en-US" sz="2000" i="1" dirty="0" smtClean="0">
                    <a:latin typeface="Cambria Math"/>
                    <a:cs typeface="Calibri" pitchFamily="34" charset="0"/>
                  </a:rPr>
                  <a:t>So there is some difference in the city scores even accounting for the variation in the shopper.</a:t>
                </a:r>
                <a:endParaRPr lang="en-US" sz="2000" i="1" dirty="0">
                  <a:latin typeface="Cambria Math"/>
                  <a:cs typeface="Calibri" pitchFamily="34" charset="0"/>
                </a:endParaRPr>
              </a:p>
              <a:p>
                <a:endParaRPr lang="en-US" sz="2000" b="0" i="1" dirty="0" smtClean="0">
                  <a:latin typeface="Cambria Math"/>
                  <a:cs typeface="Calibri" pitchFamily="34" charset="0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428" y="1656833"/>
                <a:ext cx="3553886" cy="4647041"/>
              </a:xfrm>
              <a:prstGeom prst="rect">
                <a:avLst/>
              </a:prstGeom>
              <a:blipFill rotWithShape="1">
                <a:blip r:embed="rId2"/>
                <a:stretch>
                  <a:fillRect l="-1715" r="-3087" b="-1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523315" y="1619310"/>
            <a:ext cx="43555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latin typeface="Calibri" pitchFamily="34" charset="0"/>
                <a:cs typeface="Calibri" pitchFamily="34" charset="0"/>
              </a:rPr>
              <a:t>Is our F statistic larger tha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n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F</a:t>
            </a:r>
            <a:r>
              <a:rPr lang="en-US" sz="2000" baseline="-25000" dirty="0" err="1" smtClean="0">
                <a:latin typeface="Calibri" pitchFamily="34" charset="0"/>
                <a:cs typeface="Calibri" pitchFamily="34" charset="0"/>
              </a:rPr>
              <a:t>critical</a:t>
            </a:r>
            <a:r>
              <a:rPr lang="en-US" sz="2000" baseline="-250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?</a:t>
            </a:r>
          </a:p>
          <a:p>
            <a:r>
              <a:rPr lang="en-US" sz="2000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Yes. Reject the H</a:t>
            </a:r>
            <a:r>
              <a:rPr lang="en-US" sz="2000" b="1" baseline="-25000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0</a:t>
            </a:r>
          </a:p>
          <a:p>
            <a:r>
              <a:rPr lang="en-US" sz="2000" b="1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Significant difference in Mean quality score by city. </a:t>
            </a:r>
          </a:p>
        </p:txBody>
      </p:sp>
    </p:spTree>
    <p:extLst>
      <p:ext uri="{BB962C8B-B14F-4D97-AF65-F5344CB8AC3E}">
        <p14:creationId xmlns:p14="http://schemas.microsoft.com/office/powerpoint/2010/main" val="407797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457201"/>
            <a:ext cx="3702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Concept of ANOVA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200" y="1447800"/>
            <a:ext cx="75437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latin typeface="Calibri" pitchFamily="34" charset="0"/>
                <a:cs typeface="Calibri" pitchFamily="34" charset="0"/>
              </a:rPr>
              <a:t>ANOVA is used when we wish to compare more than two populations/sample.</a:t>
            </a:r>
          </a:p>
          <a:p>
            <a:pPr algn="just"/>
            <a:endParaRPr lang="en-US" sz="2000" dirty="0" smtClean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sz="2000" dirty="0" smtClean="0">
                <a:latin typeface="Calibri" pitchFamily="34" charset="0"/>
                <a:cs typeface="Calibri" pitchFamily="34" charset="0"/>
              </a:rPr>
              <a:t>Suppose we want to compare THREE sample means to see if a difference exists among them or not.</a:t>
            </a:r>
          </a:p>
          <a:p>
            <a:pPr algn="just"/>
            <a:r>
              <a:rPr lang="en-US" sz="2000" dirty="0" smtClean="0">
                <a:latin typeface="Calibri" pitchFamily="34" charset="0"/>
                <a:cs typeface="Calibri" pitchFamily="34" charset="0"/>
              </a:rPr>
              <a:t>Basically, What we are asking is: 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Do all of these means comes from a common population ?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Or they come from different/unique populations ?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191000"/>
            <a:ext cx="2114224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526" y="4191000"/>
            <a:ext cx="1976438" cy="1742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363" y="4114800"/>
            <a:ext cx="2154962" cy="1737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58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457201"/>
            <a:ext cx="3702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alibri" pitchFamily="34" charset="0"/>
                <a:cs typeface="Calibri" pitchFamily="34" charset="0"/>
              </a:rPr>
              <a:t>Concept of ANOVA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16708" y="1491734"/>
            <a:ext cx="7296262" cy="4766191"/>
            <a:chOff x="916708" y="1491734"/>
            <a:chExt cx="7296262" cy="4766191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708" y="1676400"/>
              <a:ext cx="6796233" cy="4581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4876800" y="1491734"/>
              <a:ext cx="33361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Mean of overall Combined Population</a:t>
              </a:r>
              <a:endParaRPr lang="en-US" sz="1600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4464745" y="1661011"/>
              <a:ext cx="412055" cy="5487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670772" y="2514600"/>
              <a:ext cx="16337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Calibri" pitchFamily="34" charset="0"/>
                  <a:cs typeface="Calibri" pitchFamily="34" charset="0"/>
                </a:rPr>
                <a:t>Mean of sample1</a:t>
              </a:r>
              <a:endParaRPr lang="en-US" sz="16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562600" y="3967162"/>
              <a:ext cx="16337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Calibri" pitchFamily="34" charset="0"/>
                  <a:cs typeface="Calibri" pitchFamily="34" charset="0"/>
                </a:rPr>
                <a:t>Mean of sample2</a:t>
              </a:r>
              <a:endParaRPr lang="en-US" sz="1600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47800" y="4876800"/>
              <a:ext cx="16802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Calibri" pitchFamily="34" charset="0"/>
                  <a:cs typeface="Calibri" pitchFamily="34" charset="0"/>
                </a:rPr>
                <a:t>Mean of sample3</a:t>
              </a:r>
              <a:endParaRPr lang="en-US" sz="1600" dirty="0">
                <a:latin typeface="Calibri" pitchFamily="34" charset="0"/>
                <a:cs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120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457201"/>
            <a:ext cx="3702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alibri" pitchFamily="34" charset="0"/>
                <a:cs typeface="Calibri" pitchFamily="34" charset="0"/>
              </a:rPr>
              <a:t>Concept of ANOVA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8"/>
          <a:stretch/>
        </p:blipFill>
        <p:spPr bwMode="auto">
          <a:xfrm>
            <a:off x="762000" y="1594472"/>
            <a:ext cx="7734300" cy="442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66800" y="2844800"/>
            <a:ext cx="2666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smtClean="0">
                <a:latin typeface="Calibri" pitchFamily="34" charset="0"/>
                <a:cs typeface="Calibri" pitchFamily="34" charset="0"/>
              </a:rPr>
              <a:t>Sample3 does not belong to the population where other two samples come from</a:t>
            </a:r>
            <a:endParaRPr lang="en-US" sz="16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05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457201"/>
            <a:ext cx="3702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alibri" pitchFamily="34" charset="0"/>
                <a:cs typeface="Calibri" pitchFamily="34" charset="0"/>
              </a:rPr>
              <a:t>Concept of ANOVA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71" y="1295400"/>
            <a:ext cx="8096250" cy="4981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8200" y="2558979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Each one of these sample means belong to their own population.</a:t>
            </a:r>
          </a:p>
        </p:txBody>
      </p:sp>
    </p:spTree>
    <p:extLst>
      <p:ext uri="{BB962C8B-B14F-4D97-AF65-F5344CB8AC3E}">
        <p14:creationId xmlns:p14="http://schemas.microsoft.com/office/powerpoint/2010/main" val="137226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457201"/>
            <a:ext cx="3702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alibri" pitchFamily="34" charset="0"/>
                <a:cs typeface="Calibri" pitchFamily="34" charset="0"/>
              </a:rPr>
              <a:t>Concept of ANOVA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19199"/>
            <a:ext cx="7674429" cy="5169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3400" y="1600200"/>
            <a:ext cx="32765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smtClean="0">
                <a:latin typeface="Calibri" pitchFamily="34" charset="0"/>
                <a:cs typeface="Calibri" pitchFamily="34" charset="0"/>
              </a:rPr>
              <a:t>We are not asking if the means are exactly equal. We are asking if each mean likely come from the larger population</a:t>
            </a:r>
            <a:endParaRPr lang="en-US" sz="16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96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Composite</Template>
  <TotalTime>1134</TotalTime>
  <Words>1720</Words>
  <Application>Microsoft Office PowerPoint</Application>
  <PresentationFormat>On-screen Show (4:3)</PresentationFormat>
  <Paragraphs>314</Paragraphs>
  <Slides>47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Origin</vt:lpstr>
      <vt:lpstr>ANOVA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Probability</dc:title>
  <dc:creator>Admin</dc:creator>
  <cp:lastModifiedBy>Admin</cp:lastModifiedBy>
  <cp:revision>634</cp:revision>
  <dcterms:created xsi:type="dcterms:W3CDTF">2019-03-01T15:56:49Z</dcterms:created>
  <dcterms:modified xsi:type="dcterms:W3CDTF">2019-03-16T21:40:00Z</dcterms:modified>
</cp:coreProperties>
</file>